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521" r:id="rId2"/>
    <p:sldId id="579" r:id="rId3"/>
    <p:sldId id="604" r:id="rId4"/>
    <p:sldId id="585" r:id="rId5"/>
    <p:sldId id="586" r:id="rId6"/>
    <p:sldId id="583" r:id="rId7"/>
    <p:sldId id="588" r:id="rId8"/>
    <p:sldId id="591" r:id="rId9"/>
    <p:sldId id="589" r:id="rId10"/>
    <p:sldId id="590" r:id="rId11"/>
    <p:sldId id="610" r:id="rId12"/>
    <p:sldId id="587" r:id="rId13"/>
    <p:sldId id="550" r:id="rId14"/>
    <p:sldId id="772" r:id="rId15"/>
    <p:sldId id="773" r:id="rId16"/>
    <p:sldId id="774" r:id="rId17"/>
    <p:sldId id="775" r:id="rId18"/>
    <p:sldId id="777" r:id="rId19"/>
    <p:sldId id="778" r:id="rId20"/>
    <p:sldId id="781" r:id="rId21"/>
    <p:sldId id="783" r:id="rId22"/>
    <p:sldId id="557" r:id="rId23"/>
    <p:sldId id="787" r:id="rId24"/>
    <p:sldId id="789" r:id="rId25"/>
    <p:sldId id="568" r:id="rId26"/>
    <p:sldId id="796" r:id="rId27"/>
    <p:sldId id="798" r:id="rId28"/>
    <p:sldId id="600" r:id="rId29"/>
    <p:sldId id="628" r:id="rId30"/>
    <p:sldId id="630" r:id="rId31"/>
    <p:sldId id="623" r:id="rId32"/>
    <p:sldId id="567" r:id="rId33"/>
    <p:sldId id="77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21BE"/>
    <a:srgbClr val="011A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99" autoAdjust="0"/>
    <p:restoredTop sz="94278" autoAdjust="0"/>
  </p:normalViewPr>
  <p:slideViewPr>
    <p:cSldViewPr snapToGrid="0">
      <p:cViewPr varScale="1">
        <p:scale>
          <a:sx n="100" d="100"/>
          <a:sy n="100" d="100"/>
        </p:scale>
        <p:origin x="115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eg>
</file>

<file path=ppt/media/image10.png>
</file>

<file path=ppt/media/image11.png>
</file>

<file path=ppt/media/image12.png>
</file>

<file path=ppt/media/image120.png>
</file>

<file path=ppt/media/image1200.png>
</file>

<file path=ppt/media/image121.png>
</file>

<file path=ppt/media/image13.png>
</file>

<file path=ppt/media/image131.png>
</file>

<file path=ppt/media/image1310.png>
</file>

<file path=ppt/media/image132.png>
</file>

<file path=ppt/media/image14.png>
</file>

<file path=ppt/media/image140.png>
</file>

<file path=ppt/media/image141.png>
</file>

<file path=ppt/media/image142.png>
</file>

<file path=ppt/media/image15.png>
</file>

<file path=ppt/media/image150.png>
</file>

<file path=ppt/media/image152.png>
</file>

<file path=ppt/media/image16.png>
</file>

<file path=ppt/media/image160.png>
</file>

<file path=ppt/media/image161.png>
</file>

<file path=ppt/media/image17.png>
</file>

<file path=ppt/media/image170.png>
</file>

<file path=ppt/media/image171.png>
</file>

<file path=ppt/media/image172.png>
</file>

<file path=ppt/media/image18.png>
</file>

<file path=ppt/media/image180.png>
</file>

<file path=ppt/media/image181.png>
</file>

<file path=ppt/media/image19.png>
</file>

<file path=ppt/media/image190.png>
</file>

<file path=ppt/media/image2.png>
</file>

<file path=ppt/media/image20.png>
</file>

<file path=ppt/media/image200.png>
</file>

<file path=ppt/media/image21.png>
</file>

<file path=ppt/media/image210.png>
</file>

<file path=ppt/media/image211.png>
</file>

<file path=ppt/media/image212.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png>
</file>

<file path=ppt/media/image290.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21.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50.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4.png>
</file>

<file path=ppt/media/image77.png>
</file>

<file path=ppt/media/image78.png>
</file>

<file path=ppt/media/image79.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090251-1339-4C99-9164-B5C87CAD21BE}" type="datetimeFigureOut">
              <a:rPr lang="en-US" smtClean="0"/>
              <a:t>9/15/2024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B869C3-508F-4777-B72D-97DC974DACEE}" type="slidenum">
              <a:rPr lang="en-US" smtClean="0"/>
              <a:t>‹#›</a:t>
            </a:fld>
            <a:endParaRPr lang="en-US"/>
          </a:p>
        </p:txBody>
      </p:sp>
    </p:spTree>
    <p:extLst>
      <p:ext uri="{BB962C8B-B14F-4D97-AF65-F5344CB8AC3E}">
        <p14:creationId xmlns:p14="http://schemas.microsoft.com/office/powerpoint/2010/main" val="799721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2</a:t>
            </a:fld>
            <a:endParaRPr lang="en-US"/>
          </a:p>
        </p:txBody>
      </p:sp>
    </p:spTree>
    <p:extLst>
      <p:ext uri="{BB962C8B-B14F-4D97-AF65-F5344CB8AC3E}">
        <p14:creationId xmlns:p14="http://schemas.microsoft.com/office/powerpoint/2010/main" val="4207314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11</a:t>
            </a:fld>
            <a:endParaRPr lang="en-US"/>
          </a:p>
        </p:txBody>
      </p:sp>
    </p:spTree>
    <p:extLst>
      <p:ext uri="{BB962C8B-B14F-4D97-AF65-F5344CB8AC3E}">
        <p14:creationId xmlns:p14="http://schemas.microsoft.com/office/powerpoint/2010/main" val="35380678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12</a:t>
            </a:fld>
            <a:endParaRPr lang="en-US"/>
          </a:p>
        </p:txBody>
      </p:sp>
    </p:spTree>
    <p:extLst>
      <p:ext uri="{BB962C8B-B14F-4D97-AF65-F5344CB8AC3E}">
        <p14:creationId xmlns:p14="http://schemas.microsoft.com/office/powerpoint/2010/main" val="729260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p:cNvSpPr>
            <a:spLocks noGrp="1"/>
          </p:cNvSpPr>
          <p:nvPr>
            <p:ph type="sldNum" sz="quarter" idx="5"/>
          </p:nvPr>
        </p:nvSpPr>
        <p:spPr/>
        <p:txBody>
          <a:bodyPr/>
          <a:lstStyle/>
          <a:p>
            <a:fld id="{C2AF2819-9CDB-244E-8B26-E213EE29B7D0}" type="slidenum">
              <a:rPr lang="en-US" smtClean="0"/>
              <a:t>13</a:t>
            </a:fld>
            <a:endParaRPr lang="en-US"/>
          </a:p>
        </p:txBody>
      </p:sp>
    </p:spTree>
    <p:extLst>
      <p:ext uri="{BB962C8B-B14F-4D97-AF65-F5344CB8AC3E}">
        <p14:creationId xmlns:p14="http://schemas.microsoft.com/office/powerpoint/2010/main" val="1349608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DB6029-9AA3-F90B-AE49-8DBB9AE20A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679A41-B4CD-FB20-78F3-E387680065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69882C-7E44-48DC-85C5-F9767BFC6D0C}"/>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0EDFA468-8C8F-6A6D-5F8A-35D45E95A122}"/>
              </a:ext>
            </a:extLst>
          </p:cNvPr>
          <p:cNvSpPr>
            <a:spLocks noGrp="1"/>
          </p:cNvSpPr>
          <p:nvPr>
            <p:ph type="sldNum" sz="quarter" idx="5"/>
          </p:nvPr>
        </p:nvSpPr>
        <p:spPr/>
        <p:txBody>
          <a:bodyPr/>
          <a:lstStyle/>
          <a:p>
            <a:fld id="{C2AF2819-9CDB-244E-8B26-E213EE29B7D0}" type="slidenum">
              <a:rPr lang="en-US" smtClean="0"/>
              <a:t>14</a:t>
            </a:fld>
            <a:endParaRPr lang="en-US"/>
          </a:p>
        </p:txBody>
      </p:sp>
    </p:spTree>
    <p:extLst>
      <p:ext uri="{BB962C8B-B14F-4D97-AF65-F5344CB8AC3E}">
        <p14:creationId xmlns:p14="http://schemas.microsoft.com/office/powerpoint/2010/main" val="3774353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9EBEBE-0747-B168-6754-BC5E9EA2B7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7098EA-BA15-B962-5D3D-6B2BD5DCAA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FA9D0B-3161-F161-089C-2BD71E692E59}"/>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5DBFE546-3760-2DFB-F56F-355B51911F7E}"/>
              </a:ext>
            </a:extLst>
          </p:cNvPr>
          <p:cNvSpPr>
            <a:spLocks noGrp="1"/>
          </p:cNvSpPr>
          <p:nvPr>
            <p:ph type="sldNum" sz="quarter" idx="5"/>
          </p:nvPr>
        </p:nvSpPr>
        <p:spPr/>
        <p:txBody>
          <a:bodyPr/>
          <a:lstStyle/>
          <a:p>
            <a:fld id="{C2AF2819-9CDB-244E-8B26-E213EE29B7D0}" type="slidenum">
              <a:rPr lang="en-US" smtClean="0"/>
              <a:t>15</a:t>
            </a:fld>
            <a:endParaRPr lang="en-US"/>
          </a:p>
        </p:txBody>
      </p:sp>
    </p:spTree>
    <p:extLst>
      <p:ext uri="{BB962C8B-B14F-4D97-AF65-F5344CB8AC3E}">
        <p14:creationId xmlns:p14="http://schemas.microsoft.com/office/powerpoint/2010/main" val="23908487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CC709-6F9F-5EB6-3618-914B8235D2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53332A-7DAF-3000-6967-F880617ED4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B764AD-43BF-838D-EE72-38766CAA25FE}"/>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77D17754-3DB0-DDB3-EA1A-A1D0BE2F9DC9}"/>
              </a:ext>
            </a:extLst>
          </p:cNvPr>
          <p:cNvSpPr>
            <a:spLocks noGrp="1"/>
          </p:cNvSpPr>
          <p:nvPr>
            <p:ph type="sldNum" sz="quarter" idx="5"/>
          </p:nvPr>
        </p:nvSpPr>
        <p:spPr/>
        <p:txBody>
          <a:bodyPr/>
          <a:lstStyle/>
          <a:p>
            <a:fld id="{C2AF2819-9CDB-244E-8B26-E213EE29B7D0}" type="slidenum">
              <a:rPr lang="en-US" smtClean="0"/>
              <a:t>16</a:t>
            </a:fld>
            <a:endParaRPr lang="en-US"/>
          </a:p>
        </p:txBody>
      </p:sp>
    </p:spTree>
    <p:extLst>
      <p:ext uri="{BB962C8B-B14F-4D97-AF65-F5344CB8AC3E}">
        <p14:creationId xmlns:p14="http://schemas.microsoft.com/office/powerpoint/2010/main" val="950828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D55B30-F908-A45C-8B1E-F855E1910D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3907D0-8C74-CE2F-B719-CA35084848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22DAC0-95D8-9854-4DEA-6E6A8CFD86DC}"/>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B6D26125-8954-5B86-9A0C-9D71F20FC61A}"/>
              </a:ext>
            </a:extLst>
          </p:cNvPr>
          <p:cNvSpPr>
            <a:spLocks noGrp="1"/>
          </p:cNvSpPr>
          <p:nvPr>
            <p:ph type="sldNum" sz="quarter" idx="5"/>
          </p:nvPr>
        </p:nvSpPr>
        <p:spPr/>
        <p:txBody>
          <a:bodyPr/>
          <a:lstStyle/>
          <a:p>
            <a:fld id="{C2AF2819-9CDB-244E-8B26-E213EE29B7D0}" type="slidenum">
              <a:rPr lang="en-US" smtClean="0"/>
              <a:t>17</a:t>
            </a:fld>
            <a:endParaRPr lang="en-US"/>
          </a:p>
        </p:txBody>
      </p:sp>
    </p:spTree>
    <p:extLst>
      <p:ext uri="{BB962C8B-B14F-4D97-AF65-F5344CB8AC3E}">
        <p14:creationId xmlns:p14="http://schemas.microsoft.com/office/powerpoint/2010/main" val="2242290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0E294A-E3C7-4525-FB17-6303A84F18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598E90-7202-9E31-2AB8-3B24F169F0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180414-63D1-4447-7202-CC05F0606DBF}"/>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7DCECC36-7CA7-62A3-2BF4-C3CC69BE3E52}"/>
              </a:ext>
            </a:extLst>
          </p:cNvPr>
          <p:cNvSpPr>
            <a:spLocks noGrp="1"/>
          </p:cNvSpPr>
          <p:nvPr>
            <p:ph type="sldNum" sz="quarter" idx="5"/>
          </p:nvPr>
        </p:nvSpPr>
        <p:spPr/>
        <p:txBody>
          <a:bodyPr/>
          <a:lstStyle/>
          <a:p>
            <a:fld id="{C2AF2819-9CDB-244E-8B26-E213EE29B7D0}" type="slidenum">
              <a:rPr lang="en-US" smtClean="0"/>
              <a:t>18</a:t>
            </a:fld>
            <a:endParaRPr lang="en-US"/>
          </a:p>
        </p:txBody>
      </p:sp>
    </p:spTree>
    <p:extLst>
      <p:ext uri="{BB962C8B-B14F-4D97-AF65-F5344CB8AC3E}">
        <p14:creationId xmlns:p14="http://schemas.microsoft.com/office/powerpoint/2010/main" val="11588055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5BABA-F080-FDCC-E604-DEEB969B83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B693A0-8404-CE8D-A46F-5AC1724E6D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380FA4-89B4-03D8-0853-DC39ED3F52C9}"/>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A33E8D4D-E10E-D3DC-B815-996306E16DDE}"/>
              </a:ext>
            </a:extLst>
          </p:cNvPr>
          <p:cNvSpPr>
            <a:spLocks noGrp="1"/>
          </p:cNvSpPr>
          <p:nvPr>
            <p:ph type="sldNum" sz="quarter" idx="5"/>
          </p:nvPr>
        </p:nvSpPr>
        <p:spPr/>
        <p:txBody>
          <a:bodyPr/>
          <a:lstStyle/>
          <a:p>
            <a:fld id="{C2AF2819-9CDB-244E-8B26-E213EE29B7D0}" type="slidenum">
              <a:rPr lang="en-US" smtClean="0"/>
              <a:t>19</a:t>
            </a:fld>
            <a:endParaRPr lang="en-US"/>
          </a:p>
        </p:txBody>
      </p:sp>
    </p:spTree>
    <p:extLst>
      <p:ext uri="{BB962C8B-B14F-4D97-AF65-F5344CB8AC3E}">
        <p14:creationId xmlns:p14="http://schemas.microsoft.com/office/powerpoint/2010/main" val="4242364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EE0F55-2633-0093-1D4E-CB58041C3B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965E58-D281-0B13-A2BD-50109C87CA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87B4E6-8BBC-764B-12D9-3828A28A19D6}"/>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D2588AEF-47BB-179B-2161-AB7A07AFECC6}"/>
              </a:ext>
            </a:extLst>
          </p:cNvPr>
          <p:cNvSpPr>
            <a:spLocks noGrp="1"/>
          </p:cNvSpPr>
          <p:nvPr>
            <p:ph type="sldNum" sz="quarter" idx="5"/>
          </p:nvPr>
        </p:nvSpPr>
        <p:spPr/>
        <p:txBody>
          <a:bodyPr/>
          <a:lstStyle/>
          <a:p>
            <a:fld id="{C2AF2819-9CDB-244E-8B26-E213EE29B7D0}" type="slidenum">
              <a:rPr lang="en-US" smtClean="0"/>
              <a:t>20</a:t>
            </a:fld>
            <a:endParaRPr lang="en-US"/>
          </a:p>
        </p:txBody>
      </p:sp>
    </p:spTree>
    <p:extLst>
      <p:ext uri="{BB962C8B-B14F-4D97-AF65-F5344CB8AC3E}">
        <p14:creationId xmlns:p14="http://schemas.microsoft.com/office/powerpoint/2010/main" val="2846539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3</a:t>
            </a:fld>
            <a:endParaRPr lang="en-US"/>
          </a:p>
        </p:txBody>
      </p:sp>
    </p:spTree>
    <p:extLst>
      <p:ext uri="{BB962C8B-B14F-4D97-AF65-F5344CB8AC3E}">
        <p14:creationId xmlns:p14="http://schemas.microsoft.com/office/powerpoint/2010/main" val="3567743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C3E64-EC82-B555-C118-9F3EE1716D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79D497-A0C6-BFA4-1478-413BC4ED80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0082AD-DD97-77BB-5179-E9530E700172}"/>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5A1A30B2-0A4C-CF3A-37F7-2EC38DE728AC}"/>
              </a:ext>
            </a:extLst>
          </p:cNvPr>
          <p:cNvSpPr>
            <a:spLocks noGrp="1"/>
          </p:cNvSpPr>
          <p:nvPr>
            <p:ph type="sldNum" sz="quarter" idx="5"/>
          </p:nvPr>
        </p:nvSpPr>
        <p:spPr/>
        <p:txBody>
          <a:bodyPr/>
          <a:lstStyle/>
          <a:p>
            <a:fld id="{C2AF2819-9CDB-244E-8B26-E213EE29B7D0}" type="slidenum">
              <a:rPr lang="en-US" smtClean="0"/>
              <a:t>21</a:t>
            </a:fld>
            <a:endParaRPr lang="en-US"/>
          </a:p>
        </p:txBody>
      </p:sp>
    </p:spTree>
    <p:extLst>
      <p:ext uri="{BB962C8B-B14F-4D97-AF65-F5344CB8AC3E}">
        <p14:creationId xmlns:p14="http://schemas.microsoft.com/office/powerpoint/2010/main" val="23334278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1E7D4A-EE08-4460-6BA4-E1D5006507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CAE371-ECF2-6059-A3B3-9353769066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5FB85A-2627-C7BE-1C52-D07C43A5B68B}"/>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0C8CD29F-B35F-CBE8-9FEA-CE6B6BCE89C0}"/>
              </a:ext>
            </a:extLst>
          </p:cNvPr>
          <p:cNvSpPr>
            <a:spLocks noGrp="1"/>
          </p:cNvSpPr>
          <p:nvPr>
            <p:ph type="sldNum" sz="quarter" idx="5"/>
          </p:nvPr>
        </p:nvSpPr>
        <p:spPr/>
        <p:txBody>
          <a:bodyPr/>
          <a:lstStyle/>
          <a:p>
            <a:fld id="{C2AF2819-9CDB-244E-8B26-E213EE29B7D0}" type="slidenum">
              <a:rPr lang="en-US" smtClean="0"/>
              <a:t>23</a:t>
            </a:fld>
            <a:endParaRPr lang="en-US"/>
          </a:p>
        </p:txBody>
      </p:sp>
    </p:spTree>
    <p:extLst>
      <p:ext uri="{BB962C8B-B14F-4D97-AF65-F5344CB8AC3E}">
        <p14:creationId xmlns:p14="http://schemas.microsoft.com/office/powerpoint/2010/main" val="1654584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64687-3A2B-BB69-B719-60C5E08B78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9277E0-FDE4-8201-8B0C-8494844DF1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1469AF-FFDA-39F0-6C87-0F520542C4B7}"/>
              </a:ext>
            </a:extLst>
          </p:cNvPr>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a:extLst>
              <a:ext uri="{FF2B5EF4-FFF2-40B4-BE49-F238E27FC236}">
                <a16:creationId xmlns:a16="http://schemas.microsoft.com/office/drawing/2014/main" id="{6B422870-A1E8-003C-AA2E-C90556A0E7BE}"/>
              </a:ext>
            </a:extLst>
          </p:cNvPr>
          <p:cNvSpPr>
            <a:spLocks noGrp="1"/>
          </p:cNvSpPr>
          <p:nvPr>
            <p:ph type="sldNum" sz="quarter" idx="5"/>
          </p:nvPr>
        </p:nvSpPr>
        <p:spPr/>
        <p:txBody>
          <a:bodyPr/>
          <a:lstStyle/>
          <a:p>
            <a:fld id="{C2AF2819-9CDB-244E-8B26-E213EE29B7D0}" type="slidenum">
              <a:rPr lang="en-US" smtClean="0"/>
              <a:t>24</a:t>
            </a:fld>
            <a:endParaRPr lang="en-US"/>
          </a:p>
        </p:txBody>
      </p:sp>
    </p:spTree>
    <p:extLst>
      <p:ext uri="{BB962C8B-B14F-4D97-AF65-F5344CB8AC3E}">
        <p14:creationId xmlns:p14="http://schemas.microsoft.com/office/powerpoint/2010/main" val="35018863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CCA58-A829-5D79-DCF8-0680940733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F93BAD-0015-D7F9-C743-2F150CC156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192EC8-C7AF-50B3-835C-B588A2BE50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CD9352-558F-10B3-B581-D8BA340F28B0}"/>
              </a:ext>
            </a:extLst>
          </p:cNvPr>
          <p:cNvSpPr>
            <a:spLocks noGrp="1"/>
          </p:cNvSpPr>
          <p:nvPr>
            <p:ph type="sldNum" sz="quarter" idx="5"/>
          </p:nvPr>
        </p:nvSpPr>
        <p:spPr/>
        <p:txBody>
          <a:bodyPr/>
          <a:lstStyle/>
          <a:p>
            <a:fld id="{63229FBE-0861-47CB-879E-7F13BB864CB8}" type="slidenum">
              <a:rPr lang="en-US" smtClean="0"/>
              <a:t>26</a:t>
            </a:fld>
            <a:endParaRPr lang="en-US"/>
          </a:p>
        </p:txBody>
      </p:sp>
    </p:spTree>
    <p:extLst>
      <p:ext uri="{BB962C8B-B14F-4D97-AF65-F5344CB8AC3E}">
        <p14:creationId xmlns:p14="http://schemas.microsoft.com/office/powerpoint/2010/main" val="18737993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p:cNvSpPr>
            <a:spLocks noGrp="1"/>
          </p:cNvSpPr>
          <p:nvPr>
            <p:ph type="sldNum" sz="quarter" idx="5"/>
          </p:nvPr>
        </p:nvSpPr>
        <p:spPr/>
        <p:txBody>
          <a:bodyPr/>
          <a:lstStyle/>
          <a:p>
            <a:fld id="{C2AF2819-9CDB-244E-8B26-E213EE29B7D0}" type="slidenum">
              <a:rPr lang="en-US" smtClean="0"/>
              <a:t>27</a:t>
            </a:fld>
            <a:endParaRPr lang="en-US"/>
          </a:p>
        </p:txBody>
      </p:sp>
    </p:spTree>
    <p:extLst>
      <p:ext uri="{BB962C8B-B14F-4D97-AF65-F5344CB8AC3E}">
        <p14:creationId xmlns:p14="http://schemas.microsoft.com/office/powerpoint/2010/main" val="12032853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macroscopic behavior of materials are complex and the end result of many mechanisms operating across a broad range of disparate length scales. Multiscale modeling is fundamentally a ‘divide-and-conquer’ paradigm whereby the entire range of material behavior is divided into a hierarchy of length scales. The mechanisms at Coarser length scales will both filter (means averaging) the finer length scale mechanisms and also modulate (set boundary condition for) the finer scale mechanisms. Therefore it forms a functional hierarchy so that at any time we would only need to understand the two adjacent scale problem. </a:t>
            </a:r>
          </a:p>
        </p:txBody>
      </p:sp>
      <p:sp>
        <p:nvSpPr>
          <p:cNvPr id="4" name="Slide Number Placeholder 3"/>
          <p:cNvSpPr>
            <a:spLocks noGrp="1"/>
          </p:cNvSpPr>
          <p:nvPr>
            <p:ph type="sldNum" sz="quarter" idx="5"/>
          </p:nvPr>
        </p:nvSpPr>
        <p:spPr/>
        <p:txBody>
          <a:bodyPr/>
          <a:lstStyle/>
          <a:p>
            <a:fld id="{C2AF2819-9CDB-244E-8B26-E213EE29B7D0}" type="slidenum">
              <a:rPr lang="en-US" smtClean="0"/>
              <a:t>28</a:t>
            </a:fld>
            <a:endParaRPr lang="en-US"/>
          </a:p>
        </p:txBody>
      </p:sp>
    </p:spTree>
    <p:extLst>
      <p:ext uri="{BB962C8B-B14F-4D97-AF65-F5344CB8AC3E}">
        <p14:creationId xmlns:p14="http://schemas.microsoft.com/office/powerpoint/2010/main" val="1732755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33</a:t>
            </a:fld>
            <a:endParaRPr lang="en-US"/>
          </a:p>
        </p:txBody>
      </p:sp>
    </p:spTree>
    <p:extLst>
      <p:ext uri="{BB962C8B-B14F-4D97-AF65-F5344CB8AC3E}">
        <p14:creationId xmlns:p14="http://schemas.microsoft.com/office/powerpoint/2010/main" val="2907555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4</a:t>
            </a:fld>
            <a:endParaRPr lang="en-US"/>
          </a:p>
        </p:txBody>
      </p:sp>
    </p:spTree>
    <p:extLst>
      <p:ext uri="{BB962C8B-B14F-4D97-AF65-F5344CB8AC3E}">
        <p14:creationId xmlns:p14="http://schemas.microsoft.com/office/powerpoint/2010/main" val="3381326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5</a:t>
            </a:fld>
            <a:endParaRPr lang="en-US"/>
          </a:p>
        </p:txBody>
      </p:sp>
    </p:spTree>
    <p:extLst>
      <p:ext uri="{BB962C8B-B14F-4D97-AF65-F5344CB8AC3E}">
        <p14:creationId xmlns:p14="http://schemas.microsoft.com/office/powerpoint/2010/main" val="3152623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6</a:t>
            </a:fld>
            <a:endParaRPr lang="en-US"/>
          </a:p>
        </p:txBody>
      </p:sp>
    </p:spTree>
    <p:extLst>
      <p:ext uri="{BB962C8B-B14F-4D97-AF65-F5344CB8AC3E}">
        <p14:creationId xmlns:p14="http://schemas.microsoft.com/office/powerpoint/2010/main" val="1704476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7</a:t>
            </a:fld>
            <a:endParaRPr lang="en-US"/>
          </a:p>
        </p:txBody>
      </p:sp>
    </p:spTree>
    <p:extLst>
      <p:ext uri="{BB962C8B-B14F-4D97-AF65-F5344CB8AC3E}">
        <p14:creationId xmlns:p14="http://schemas.microsoft.com/office/powerpoint/2010/main" val="1283932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8</a:t>
            </a:fld>
            <a:endParaRPr lang="en-US"/>
          </a:p>
        </p:txBody>
      </p:sp>
    </p:spTree>
    <p:extLst>
      <p:ext uri="{BB962C8B-B14F-4D97-AF65-F5344CB8AC3E}">
        <p14:creationId xmlns:p14="http://schemas.microsoft.com/office/powerpoint/2010/main" val="2724425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9</a:t>
            </a:fld>
            <a:endParaRPr lang="en-US"/>
          </a:p>
        </p:txBody>
      </p:sp>
    </p:spTree>
    <p:extLst>
      <p:ext uri="{BB962C8B-B14F-4D97-AF65-F5344CB8AC3E}">
        <p14:creationId xmlns:p14="http://schemas.microsoft.com/office/powerpoint/2010/main" val="161811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229FBE-0861-47CB-879E-7F13BB864CB8}" type="slidenum">
              <a:rPr lang="en-US" smtClean="0"/>
              <a:t>10</a:t>
            </a:fld>
            <a:endParaRPr lang="en-US"/>
          </a:p>
        </p:txBody>
      </p:sp>
    </p:spTree>
    <p:extLst>
      <p:ext uri="{BB962C8B-B14F-4D97-AF65-F5344CB8AC3E}">
        <p14:creationId xmlns:p14="http://schemas.microsoft.com/office/powerpoint/2010/main" val="2138596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51041-73ED-484D-8187-39B42BF3AF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42E1E5-A177-4D83-AEC4-AC1CCF84A9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A74A9D-D5DB-4DCA-8D11-C168FFE9CD0E}"/>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BFB19FA8-B358-4ED1-A4BF-C7A5D6F968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5DDC5C-FCD4-48EC-8B22-8340C223A988}"/>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1017075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E26D7-2B19-41F8-99AD-C2ED4874DB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F57157-D737-4F8F-B855-F15CFE72D5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2E54BA-EB0B-493B-A5EC-F7746B62CC70}"/>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2F1321A3-0650-4CFA-89B2-A4AE2AF083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0F036-7EB4-4778-9D30-31E05BD5E3BC}"/>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4098815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44C215-067C-4A91-B81C-38FBA0DB44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B22A166-D667-43AA-B137-D56A4A156A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B3360-C321-4447-B088-A7926FA208BE}"/>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B3A0072C-209A-4664-901F-AA67CA8769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625C3-7D59-49C3-B870-29D92815E8EC}"/>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180748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0CE48-B722-4325-A51C-8044400711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F388A0-1534-4131-BAA0-D602747C80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282CF6-AD28-4781-969C-DC727878DD6E}"/>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D0F3CB79-3660-4A89-9B81-C791B2BDB4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3A1C76-BB3F-44C9-BC35-BD7EC5BD7179}"/>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1035549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5116C-F10D-4709-AE0E-0A49910262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55CF0A-91A0-4217-84D3-9FCFEAD1AE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38D8F2-D1C2-4E4A-8778-37DC9DDB3C9C}"/>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4DFD339A-DFF8-4961-8B16-5BFA0372DD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F79A73-1214-42EE-8C03-DA12AC3300BD}"/>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1612056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230AA-2A8E-4051-B05C-DD3C14D01E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00934E-B152-408E-AF5B-2DBB2EBC05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820DDCE-D05C-4BBE-8494-EBBBFF59F1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966E8F-8556-4710-B84C-55C7F48A2551}"/>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6" name="Footer Placeholder 5">
            <a:extLst>
              <a:ext uri="{FF2B5EF4-FFF2-40B4-BE49-F238E27FC236}">
                <a16:creationId xmlns:a16="http://schemas.microsoft.com/office/drawing/2014/main" id="{E352958F-9997-432D-A3F2-7B554C61E3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28CBC3-8763-41FA-9291-77B56114D687}"/>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1359146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1534D-982D-4FD6-8656-20B8617BC3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7EFD06-5D60-4D61-AC8D-05DF021531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AD3BD3-EA7A-489B-8843-0CD9E51DAC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DF5C7B-F744-467C-BFA2-5C27FBD653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BE7A1B-B257-4C54-A2F6-D444EC247CB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E22790-8C23-4533-BB87-4151189FFB39}"/>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8" name="Footer Placeholder 7">
            <a:extLst>
              <a:ext uri="{FF2B5EF4-FFF2-40B4-BE49-F238E27FC236}">
                <a16:creationId xmlns:a16="http://schemas.microsoft.com/office/drawing/2014/main" id="{8CA005F6-32D2-495D-9DBB-CC2864C713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083342-6199-4A01-A4CF-9604F101CE2B}"/>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2233887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2E1F2-0621-4EF6-B26A-2B2F54894C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CBA7DC-56E4-41FB-9CCC-1E27D116E16A}"/>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4" name="Footer Placeholder 3">
            <a:extLst>
              <a:ext uri="{FF2B5EF4-FFF2-40B4-BE49-F238E27FC236}">
                <a16:creationId xmlns:a16="http://schemas.microsoft.com/office/drawing/2014/main" id="{7669ECD0-05CA-4A00-B491-95B5A3C5212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A9561C-94D8-436B-B285-726DF4A76B6F}"/>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2669079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1F6D76-FAC5-4763-A2E2-4ED80955F370}"/>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3" name="Footer Placeholder 2">
            <a:extLst>
              <a:ext uri="{FF2B5EF4-FFF2-40B4-BE49-F238E27FC236}">
                <a16:creationId xmlns:a16="http://schemas.microsoft.com/office/drawing/2014/main" id="{A417F220-5AF3-4ED1-937B-B8576A5DA4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BFBC38-722C-4DBE-BF9D-82A4D473549C}"/>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2432718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95AF5-983D-4DD1-9EBE-56116BE036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52E5FF-3CEC-4B51-8480-BAE8DA1ADD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B86357-567D-4C64-BDA3-ACE81022FD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501644-5D20-4C2B-8C3F-9B261072D4C5}"/>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6" name="Footer Placeholder 5">
            <a:extLst>
              <a:ext uri="{FF2B5EF4-FFF2-40B4-BE49-F238E27FC236}">
                <a16:creationId xmlns:a16="http://schemas.microsoft.com/office/drawing/2014/main" id="{88ACC08B-BB7E-4181-AB5E-6F9CBCDE4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C0C16A-5ECE-4CEF-B21B-1CAB2D08D175}"/>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241038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75944-DD2E-4AB3-A980-48BFF061F7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4F18E5-0B39-404E-B432-FC0FC63E75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A78937-FE22-40CD-AE28-3C7354316C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204CDF-68D7-4DE7-95A0-A684D76FD402}"/>
              </a:ext>
            </a:extLst>
          </p:cNvPr>
          <p:cNvSpPr>
            <a:spLocks noGrp="1"/>
          </p:cNvSpPr>
          <p:nvPr>
            <p:ph type="dt" sz="half" idx="10"/>
          </p:nvPr>
        </p:nvSpPr>
        <p:spPr/>
        <p:txBody>
          <a:bodyPr/>
          <a:lstStyle/>
          <a:p>
            <a:fld id="{51B598FF-0CCF-4B5C-990F-8059F648F8FD}" type="datetimeFigureOut">
              <a:rPr lang="en-US" smtClean="0"/>
              <a:t>9/15/2024</a:t>
            </a:fld>
            <a:endParaRPr lang="en-US"/>
          </a:p>
        </p:txBody>
      </p:sp>
      <p:sp>
        <p:nvSpPr>
          <p:cNvPr id="6" name="Footer Placeholder 5">
            <a:extLst>
              <a:ext uri="{FF2B5EF4-FFF2-40B4-BE49-F238E27FC236}">
                <a16:creationId xmlns:a16="http://schemas.microsoft.com/office/drawing/2014/main" id="{72FD56E6-DC15-4220-857C-7109761F82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6A510-5E1B-4B0A-B060-D5DB80E15A07}"/>
              </a:ext>
            </a:extLst>
          </p:cNvPr>
          <p:cNvSpPr>
            <a:spLocks noGrp="1"/>
          </p:cNvSpPr>
          <p:nvPr>
            <p:ph type="sldNum" sz="quarter" idx="12"/>
          </p:nvPr>
        </p:nvSpPr>
        <p:spPr/>
        <p:txBody>
          <a:bodyPr/>
          <a:lstStyle/>
          <a:p>
            <a:fld id="{49D7BDA8-E565-4019-A569-88F97920E6FB}" type="slidenum">
              <a:rPr lang="en-US" smtClean="0"/>
              <a:t>‹#›</a:t>
            </a:fld>
            <a:endParaRPr lang="en-US"/>
          </a:p>
        </p:txBody>
      </p:sp>
    </p:spTree>
    <p:extLst>
      <p:ext uri="{BB962C8B-B14F-4D97-AF65-F5344CB8AC3E}">
        <p14:creationId xmlns:p14="http://schemas.microsoft.com/office/powerpoint/2010/main" val="553912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ED52E5-CAB5-415D-8E0F-E94E96F6AA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46D821-A9D2-43E2-B2D7-2393F60E85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35166C-A478-4519-826C-95BECCC31C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598FF-0CCF-4B5C-990F-8059F648F8FD}" type="datetimeFigureOut">
              <a:rPr lang="en-US" smtClean="0"/>
              <a:t>9/15/2024</a:t>
            </a:fld>
            <a:endParaRPr lang="en-US"/>
          </a:p>
        </p:txBody>
      </p:sp>
      <p:sp>
        <p:nvSpPr>
          <p:cNvPr id="5" name="Footer Placeholder 4">
            <a:extLst>
              <a:ext uri="{FF2B5EF4-FFF2-40B4-BE49-F238E27FC236}">
                <a16:creationId xmlns:a16="http://schemas.microsoft.com/office/drawing/2014/main" id="{A7640D5F-C5F1-402D-B420-8B6B8A9671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9A256F9-C2F2-460B-896D-4EBACE5D6E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D7BDA8-E565-4019-A569-88F97920E6FB}" type="slidenum">
              <a:rPr lang="en-US" smtClean="0"/>
              <a:t>‹#›</a:t>
            </a:fld>
            <a:endParaRPr lang="en-US"/>
          </a:p>
        </p:txBody>
      </p:sp>
    </p:spTree>
    <p:extLst>
      <p:ext uri="{BB962C8B-B14F-4D97-AF65-F5344CB8AC3E}">
        <p14:creationId xmlns:p14="http://schemas.microsoft.com/office/powerpoint/2010/main" val="873683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40.png"/><Relationship Id="rId3" Type="http://schemas.openxmlformats.org/officeDocument/2006/relationships/image" Target="../media/image19.png"/><Relationship Id="rId7" Type="http://schemas.openxmlformats.org/officeDocument/2006/relationships/image" Target="../media/image13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20.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21.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3.png"/><Relationship Id="rId7" Type="http://schemas.openxmlformats.org/officeDocument/2006/relationships/image" Target="../media/image4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19.png"/><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7.png"/><Relationship Id="rId7" Type="http://schemas.openxmlformats.org/officeDocument/2006/relationships/image" Target="../media/image21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21.png"/><Relationship Id="rId5" Type="http://schemas.openxmlformats.org/officeDocument/2006/relationships/image" Target="../media/image181.png"/><Relationship Id="rId4" Type="http://schemas.openxmlformats.org/officeDocument/2006/relationships/image" Target="../media/image48.png"/><Relationship Id="rId9" Type="http://schemas.openxmlformats.org/officeDocument/2006/relationships/image" Target="../media/image171.png"/></Relationships>
</file>

<file path=ppt/slides/_rels/slide23.xml.rels><?xml version="1.0" encoding="UTF-8" standalone="yes"?>
<Relationships xmlns="http://schemas.openxmlformats.org/package/2006/relationships"><Relationship Id="rId8" Type="http://schemas.openxmlformats.org/officeDocument/2006/relationships/image" Target="../media/image160.png"/><Relationship Id="rId13" Type="http://schemas.openxmlformats.org/officeDocument/2006/relationships/image" Target="../media/image290.png"/><Relationship Id="rId3" Type="http://schemas.openxmlformats.org/officeDocument/2006/relationships/image" Target="../media/image50.png"/><Relationship Id="rId7" Type="http://schemas.openxmlformats.org/officeDocument/2006/relationships/image" Target="../media/image152.png"/><Relationship Id="rId12" Type="http://schemas.openxmlformats.org/officeDocument/2006/relationships/image" Target="../media/image28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42.png"/><Relationship Id="rId11" Type="http://schemas.openxmlformats.org/officeDocument/2006/relationships/image" Target="../media/image270.png"/><Relationship Id="rId5" Type="http://schemas.openxmlformats.org/officeDocument/2006/relationships/image" Target="../media/image1310.png"/><Relationship Id="rId15" Type="http://schemas.openxmlformats.org/officeDocument/2006/relationships/image" Target="../media/image52.png"/><Relationship Id="rId10" Type="http://schemas.openxmlformats.org/officeDocument/2006/relationships/image" Target="../media/image260.png"/><Relationship Id="rId4" Type="http://schemas.openxmlformats.org/officeDocument/2006/relationships/image" Target="../media/image121.png"/><Relationship Id="rId9" Type="http://schemas.openxmlformats.org/officeDocument/2006/relationships/image" Target="../media/image170.png"/><Relationship Id="rId14" Type="http://schemas.openxmlformats.org/officeDocument/2006/relationships/image" Target="../media/image51.png"/></Relationships>
</file>

<file path=ppt/slides/_rels/slide24.xml.rels><?xml version="1.0" encoding="UTF-8" standalone="yes"?>
<Relationships xmlns="http://schemas.openxmlformats.org/package/2006/relationships"><Relationship Id="rId8" Type="http://schemas.openxmlformats.org/officeDocument/2006/relationships/image" Target="../media/image160.png"/><Relationship Id="rId13" Type="http://schemas.openxmlformats.org/officeDocument/2006/relationships/image" Target="../media/image290.png"/><Relationship Id="rId3" Type="http://schemas.openxmlformats.org/officeDocument/2006/relationships/image" Target="../media/image53.png"/><Relationship Id="rId7" Type="http://schemas.openxmlformats.org/officeDocument/2006/relationships/image" Target="../media/image152.png"/><Relationship Id="rId12" Type="http://schemas.openxmlformats.org/officeDocument/2006/relationships/image" Target="../media/image280.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42.png"/><Relationship Id="rId11" Type="http://schemas.openxmlformats.org/officeDocument/2006/relationships/image" Target="../media/image270.png"/><Relationship Id="rId5" Type="http://schemas.openxmlformats.org/officeDocument/2006/relationships/image" Target="../media/image1310.png"/><Relationship Id="rId15" Type="http://schemas.openxmlformats.org/officeDocument/2006/relationships/image" Target="../media/image55.png"/><Relationship Id="rId10" Type="http://schemas.openxmlformats.org/officeDocument/2006/relationships/image" Target="../media/image260.png"/><Relationship Id="rId4" Type="http://schemas.openxmlformats.org/officeDocument/2006/relationships/image" Target="../media/image121.png"/><Relationship Id="rId9" Type="http://schemas.openxmlformats.org/officeDocument/2006/relationships/image" Target="../media/image170.png"/><Relationship Id="rId14" Type="http://schemas.openxmlformats.org/officeDocument/2006/relationships/image" Target="../media/image54.png"/></Relationships>
</file>

<file path=ppt/slides/_rels/slide2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 Id="rId5" Type="http://schemas.openxmlformats.org/officeDocument/2006/relationships/image" Target="../media/image74.png"/><Relationship Id="rId4" Type="http://schemas.openxmlformats.org/officeDocument/2006/relationships/image" Target="../media/image58.png"/></Relationships>
</file>

<file path=ppt/slides/_rels/slide26.xml.rels><?xml version="1.0" encoding="UTF-8" standalone="yes"?>
<Relationships xmlns="http://schemas.openxmlformats.org/package/2006/relationships"><Relationship Id="rId3" Type="http://schemas.openxmlformats.org/officeDocument/2006/relationships/image" Target="../media/image212.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10.png"/></Relationships>
</file>

<file path=ppt/slides/_rels/slide27.xml.rels><?xml version="1.0" encoding="UTF-8" standalone="yes"?>
<Relationships xmlns="http://schemas.openxmlformats.org/package/2006/relationships"><Relationship Id="rId8" Type="http://schemas.openxmlformats.org/officeDocument/2006/relationships/image" Target="../media/image172.png"/><Relationship Id="rId13" Type="http://schemas.openxmlformats.org/officeDocument/2006/relationships/image" Target="../media/image510.PNG"/><Relationship Id="rId3" Type="http://schemas.openxmlformats.org/officeDocument/2006/relationships/image" Target="../media/image1200.png"/><Relationship Id="rId7" Type="http://schemas.openxmlformats.org/officeDocument/2006/relationships/image" Target="../media/image161.png"/><Relationship Id="rId12" Type="http://schemas.openxmlformats.org/officeDocument/2006/relationships/image" Target="../media/image210.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50.png"/><Relationship Id="rId11" Type="http://schemas.openxmlformats.org/officeDocument/2006/relationships/image" Target="../media/image200.png"/><Relationship Id="rId5" Type="http://schemas.openxmlformats.org/officeDocument/2006/relationships/image" Target="../media/image141.png"/><Relationship Id="rId15" Type="http://schemas.openxmlformats.org/officeDocument/2006/relationships/image" Target="../media/image77.png"/><Relationship Id="rId10" Type="http://schemas.openxmlformats.org/officeDocument/2006/relationships/image" Target="../media/image190.png"/><Relationship Id="rId4" Type="http://schemas.openxmlformats.org/officeDocument/2006/relationships/image" Target="../media/image132.png"/><Relationship Id="rId9" Type="http://schemas.openxmlformats.org/officeDocument/2006/relationships/image" Target="../media/image180.png"/><Relationship Id="rId14" Type="http://schemas.openxmlformats.org/officeDocument/2006/relationships/image" Target="../media/image59.png"/></Relationships>
</file>

<file path=ppt/slides/_rels/slide28.xml.rels><?xml version="1.0" encoding="UTF-8" standalone="yes"?>
<Relationships xmlns="http://schemas.openxmlformats.org/package/2006/relationships"><Relationship Id="rId8" Type="http://schemas.openxmlformats.org/officeDocument/2006/relationships/image" Target="../media/image172.png"/><Relationship Id="rId13" Type="http://schemas.openxmlformats.org/officeDocument/2006/relationships/image" Target="../media/image78.png"/><Relationship Id="rId3" Type="http://schemas.openxmlformats.org/officeDocument/2006/relationships/image" Target="../media/image1200.png"/><Relationship Id="rId7" Type="http://schemas.openxmlformats.org/officeDocument/2006/relationships/image" Target="../media/image161.png"/><Relationship Id="rId12" Type="http://schemas.openxmlformats.org/officeDocument/2006/relationships/image" Target="../media/image210.png"/><Relationship Id="rId2" Type="http://schemas.openxmlformats.org/officeDocument/2006/relationships/notesSlide" Target="../notesSlides/notesSlide26.xml"/><Relationship Id="rId16" Type="http://schemas.openxmlformats.org/officeDocument/2006/relationships/image" Target="../media/image510.PNG"/><Relationship Id="rId1" Type="http://schemas.openxmlformats.org/officeDocument/2006/relationships/slideLayout" Target="../slideLayouts/slideLayout2.xml"/><Relationship Id="rId6" Type="http://schemas.openxmlformats.org/officeDocument/2006/relationships/image" Target="../media/image150.png"/><Relationship Id="rId11" Type="http://schemas.openxmlformats.org/officeDocument/2006/relationships/image" Target="../media/image200.png"/><Relationship Id="rId5" Type="http://schemas.openxmlformats.org/officeDocument/2006/relationships/image" Target="../media/image141.png"/><Relationship Id="rId15" Type="http://schemas.openxmlformats.org/officeDocument/2006/relationships/image" Target="../media/image60.png"/><Relationship Id="rId10" Type="http://schemas.openxmlformats.org/officeDocument/2006/relationships/image" Target="../media/image190.png"/><Relationship Id="rId4" Type="http://schemas.openxmlformats.org/officeDocument/2006/relationships/image" Target="../media/image132.png"/><Relationship Id="rId9" Type="http://schemas.openxmlformats.org/officeDocument/2006/relationships/image" Target="../media/image180.png"/><Relationship Id="rId14" Type="http://schemas.openxmlformats.org/officeDocument/2006/relationships/image" Target="../media/image79.png"/></Relationships>
</file>

<file path=ppt/slides/_rels/slide2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32.xml.rels><?xml version="1.0" encoding="UTF-8" standalone="yes"?>
<Relationships xmlns="http://schemas.openxmlformats.org/package/2006/relationships"><Relationship Id="rId3" Type="http://schemas.openxmlformats.org/officeDocument/2006/relationships/image" Target="../media/image55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D1F6CF7-7530-48BC-8C35-CCB6692D3010}"/>
              </a:ext>
            </a:extLst>
          </p:cNvPr>
          <p:cNvSpPr txBox="1"/>
          <p:nvPr/>
        </p:nvSpPr>
        <p:spPr>
          <a:xfrm>
            <a:off x="2091988" y="3429000"/>
            <a:ext cx="8008023" cy="1815882"/>
          </a:xfrm>
          <a:prstGeom prst="rect">
            <a:avLst/>
          </a:prstGeom>
          <a:noFill/>
        </p:spPr>
        <p:txBody>
          <a:bodyPr wrap="square">
            <a:spAutoFit/>
          </a:bodyPr>
          <a:lstStyle/>
          <a:p>
            <a:pPr algn="ctr"/>
            <a:r>
              <a:rPr lang="en-US" altLang="zh-CN" sz="2800" dirty="0">
                <a:latin typeface="Comic Sans MS" pitchFamily="66" charset="0"/>
              </a:rPr>
              <a:t>Dr Burigede Liu </a:t>
            </a:r>
          </a:p>
          <a:p>
            <a:pPr algn="ctr"/>
            <a:endParaRPr lang="en-US" altLang="zh-CN" sz="2800" dirty="0">
              <a:latin typeface="Comic Sans MS" pitchFamily="66" charset="0"/>
            </a:endParaRPr>
          </a:p>
          <a:p>
            <a:pPr algn="ctr"/>
            <a:r>
              <a:rPr lang="en-US" sz="2800" b="1" dirty="0">
                <a:latin typeface="Comic Sans MS" pitchFamily="66" charset="0"/>
              </a:rPr>
              <a:t>University of Cambridge</a:t>
            </a:r>
            <a:endParaRPr lang="en-US" sz="2800" dirty="0">
              <a:latin typeface="Comic Sans MS" pitchFamily="66" charset="0"/>
            </a:endParaRPr>
          </a:p>
          <a:p>
            <a:pPr algn="ctr"/>
            <a:r>
              <a:rPr lang="en-US" sz="2800" i="1" dirty="0">
                <a:latin typeface="Times New Roman" panose="02020603050405020304" pitchFamily="18" charset="0"/>
                <a:cs typeface="Times New Roman" panose="02020603050405020304" pitchFamily="18" charset="0"/>
              </a:rPr>
              <a:t>Email: </a:t>
            </a:r>
            <a:r>
              <a:rPr lang="en-US" sz="2800" dirty="0">
                <a:latin typeface="Times New Roman" panose="02020603050405020304" pitchFamily="18" charset="0"/>
                <a:cs typeface="Times New Roman" panose="02020603050405020304" pitchFamily="18" charset="0"/>
              </a:rPr>
              <a:t>BL377@cam.ac.uk</a:t>
            </a:r>
            <a:r>
              <a:rPr lang="en-US" sz="2800" i="1" dirty="0">
                <a:latin typeface="Times New Roman" panose="02020603050405020304" pitchFamily="18" charset="0"/>
                <a:cs typeface="Times New Roman" panose="02020603050405020304" pitchFamily="18" charset="0"/>
              </a:rPr>
              <a:t> </a:t>
            </a:r>
          </a:p>
        </p:txBody>
      </p:sp>
      <p:pic>
        <p:nvPicPr>
          <p:cNvPr id="3" name="Picture 2" descr="A picture containing text, clipart&#10;&#10;Description automatically generated">
            <a:extLst>
              <a:ext uri="{FF2B5EF4-FFF2-40B4-BE49-F238E27FC236}">
                <a16:creationId xmlns:a16="http://schemas.microsoft.com/office/drawing/2014/main" id="{83C8AFF6-23AD-473A-9CC5-76A39AEC9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6066" y="6052775"/>
            <a:ext cx="3611724" cy="750786"/>
          </a:xfrm>
          <a:prstGeom prst="rect">
            <a:avLst/>
          </a:prstGeom>
        </p:spPr>
      </p:pic>
      <p:sp>
        <p:nvSpPr>
          <p:cNvPr id="2" name="Subtitle 2">
            <a:extLst>
              <a:ext uri="{FF2B5EF4-FFF2-40B4-BE49-F238E27FC236}">
                <a16:creationId xmlns:a16="http://schemas.microsoft.com/office/drawing/2014/main" id="{6D4811A2-4646-B527-9BE5-AF24935CDE53}"/>
              </a:ext>
            </a:extLst>
          </p:cNvPr>
          <p:cNvSpPr txBox="1">
            <a:spLocks/>
          </p:cNvSpPr>
          <p:nvPr/>
        </p:nvSpPr>
        <p:spPr>
          <a:xfrm>
            <a:off x="-1" y="614081"/>
            <a:ext cx="12192000" cy="44394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UKACM-SEMNI Autum School</a:t>
            </a:r>
          </a:p>
          <a:p>
            <a:pPr marL="0" indent="0" algn="ctr">
              <a:buNone/>
            </a:pPr>
            <a:endParaRPr lang="en-US" b="1" dirty="0">
              <a:solidFill>
                <a:srgbClr val="0000FF"/>
              </a:solidFill>
              <a:latin typeface="Comic Sans MS"/>
            </a:endParaRPr>
          </a:p>
          <a:p>
            <a:pPr marL="0" indent="0" algn="ctr">
              <a:buNone/>
            </a:pPr>
            <a:r>
              <a:rPr lang="en-US" b="1" dirty="0">
                <a:solidFill>
                  <a:srgbClr val="0000FF"/>
                </a:solidFill>
                <a:latin typeface="Comic Sans MS"/>
              </a:rPr>
              <a:t>Lecture 3: Multiscale modeling and Recurrent Neural Operator</a:t>
            </a:r>
          </a:p>
        </p:txBody>
      </p:sp>
    </p:spTree>
    <p:extLst>
      <p:ext uri="{BB962C8B-B14F-4D97-AF65-F5344CB8AC3E}">
        <p14:creationId xmlns:p14="http://schemas.microsoft.com/office/powerpoint/2010/main" val="21688446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4" name="Hexagon 3">
            <a:extLst>
              <a:ext uri="{FF2B5EF4-FFF2-40B4-BE49-F238E27FC236}">
                <a16:creationId xmlns:a16="http://schemas.microsoft.com/office/drawing/2014/main" id="{6D6D1585-D4F0-4F16-A7C1-4EC1550D0F38}"/>
              </a:ext>
            </a:extLst>
          </p:cNvPr>
          <p:cNvSpPr/>
          <p:nvPr/>
        </p:nvSpPr>
        <p:spPr>
          <a:xfrm>
            <a:off x="6410104" y="488182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683629C-EA99-44A5-894D-792412B9FD2F}"/>
              </a:ext>
            </a:extLst>
          </p:cNvPr>
          <p:cNvSpPr txBox="1"/>
          <p:nvPr/>
        </p:nvSpPr>
        <p:spPr>
          <a:xfrm>
            <a:off x="6305740" y="4999997"/>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5" name="Oval 4">
            <a:extLst>
              <a:ext uri="{FF2B5EF4-FFF2-40B4-BE49-F238E27FC236}">
                <a16:creationId xmlns:a16="http://schemas.microsoft.com/office/drawing/2014/main" id="{733DE22D-B452-438C-9B36-19F855DFA480}"/>
              </a:ext>
            </a:extLst>
          </p:cNvPr>
          <p:cNvSpPr/>
          <p:nvPr/>
        </p:nvSpPr>
        <p:spPr>
          <a:xfrm>
            <a:off x="6410104" y="276388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0" name="TextBox 19">
            <a:extLst>
              <a:ext uri="{FF2B5EF4-FFF2-40B4-BE49-F238E27FC236}">
                <a16:creationId xmlns:a16="http://schemas.microsoft.com/office/drawing/2014/main" id="{A0425628-3A1A-4761-9879-10C7187C74C7}"/>
              </a:ext>
            </a:extLst>
          </p:cNvPr>
          <p:cNvSpPr txBox="1"/>
          <p:nvPr/>
        </p:nvSpPr>
        <p:spPr>
          <a:xfrm>
            <a:off x="6305740" y="3012029"/>
            <a:ext cx="1710267" cy="923330"/>
          </a:xfrm>
          <a:prstGeom prst="rect">
            <a:avLst/>
          </a:prstGeom>
          <a:noFill/>
        </p:spPr>
        <p:txBody>
          <a:bodyPr wrap="square">
            <a:spAutoFit/>
          </a:bodyPr>
          <a:lstStyle/>
          <a:p>
            <a:pPr algn="ctr"/>
            <a:r>
              <a:rPr lang="en-US" altLang="zh-CN" sz="1800" dirty="0">
                <a:latin typeface="Comic Sans MS" pitchFamily="66" charset="0"/>
              </a:rPr>
              <a:t>4</a:t>
            </a:r>
          </a:p>
          <a:p>
            <a:pPr algn="ctr"/>
            <a:r>
              <a:rPr lang="en-US" altLang="zh-CN" sz="1800" dirty="0">
                <a:latin typeface="Comic Sans MS" pitchFamily="66" charset="0"/>
              </a:rPr>
              <a:t>Constitutive</a:t>
            </a:r>
            <a:endParaRPr lang="en-US" altLang="zh-CN" dirty="0">
              <a:latin typeface="Comic Sans MS" pitchFamily="66" charset="0"/>
            </a:endParaRPr>
          </a:p>
          <a:p>
            <a:pPr algn="ctr"/>
            <a:r>
              <a:rPr lang="en-US" dirty="0">
                <a:latin typeface="Comic Sans MS" pitchFamily="66" charset="0"/>
              </a:rPr>
              <a:t>Model</a:t>
            </a:r>
            <a:endParaRPr lang="en-GB" dirty="0"/>
          </a:p>
        </p:txBody>
      </p:sp>
      <p:sp>
        <p:nvSpPr>
          <p:cNvPr id="23" name="Oval 22">
            <a:extLst>
              <a:ext uri="{FF2B5EF4-FFF2-40B4-BE49-F238E27FC236}">
                <a16:creationId xmlns:a16="http://schemas.microsoft.com/office/drawing/2014/main" id="{6658EF6C-B029-47C9-8837-3D8437220993}"/>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4" name="TextBox 23">
            <a:extLst>
              <a:ext uri="{FF2B5EF4-FFF2-40B4-BE49-F238E27FC236}">
                <a16:creationId xmlns:a16="http://schemas.microsoft.com/office/drawing/2014/main" id="{283D08BC-094B-4BBA-BB04-D0184FC53DA5}"/>
              </a:ext>
            </a:extLst>
          </p:cNvPr>
          <p:cNvSpPr txBox="1"/>
          <p:nvPr/>
        </p:nvSpPr>
        <p:spPr>
          <a:xfrm>
            <a:off x="6305740" y="1142235"/>
            <a:ext cx="1710267" cy="923330"/>
          </a:xfrm>
          <a:prstGeom prst="rect">
            <a:avLst/>
          </a:prstGeom>
          <a:noFill/>
        </p:spPr>
        <p:txBody>
          <a:bodyPr wrap="square">
            <a:spAutoFit/>
          </a:bodyPr>
          <a:lstStyle/>
          <a:p>
            <a:pPr algn="ctr"/>
            <a:r>
              <a:rPr lang="en-US" altLang="zh-CN" dirty="0">
                <a:latin typeface="Comic Sans MS" pitchFamily="66" charset="0"/>
              </a:rPr>
              <a:t>3</a:t>
            </a:r>
            <a:endParaRPr lang="en-US" altLang="zh-CN" sz="1800" dirty="0">
              <a:latin typeface="Comic Sans MS" pitchFamily="66" charset="0"/>
            </a:endParaRPr>
          </a:p>
          <a:p>
            <a:pPr algn="ctr"/>
            <a:r>
              <a:rPr lang="en-US" altLang="zh-CN" sz="1800" dirty="0">
                <a:latin typeface="Comic Sans MS" pitchFamily="66" charset="0"/>
              </a:rPr>
              <a:t>Structural</a:t>
            </a:r>
          </a:p>
          <a:p>
            <a:pPr algn="ctr"/>
            <a:r>
              <a:rPr lang="en-US" dirty="0">
                <a:latin typeface="Comic Sans MS" pitchFamily="66" charset="0"/>
              </a:rPr>
              <a:t>Design</a:t>
            </a:r>
            <a:endParaRPr lang="en-GB" dirty="0"/>
          </a:p>
        </p:txBody>
      </p:sp>
      <p:cxnSp>
        <p:nvCxnSpPr>
          <p:cNvPr id="31" name="Connector: Curved 30">
            <a:extLst>
              <a:ext uri="{FF2B5EF4-FFF2-40B4-BE49-F238E27FC236}">
                <a16:creationId xmlns:a16="http://schemas.microsoft.com/office/drawing/2014/main" id="{C5D1F6FF-7775-4B3E-82F3-AEAF30F9C890}"/>
              </a:ext>
            </a:extLst>
          </p:cNvPr>
          <p:cNvCxnSpPr>
            <a:cxnSpLocks/>
          </p:cNvCxnSpPr>
          <p:nvPr/>
        </p:nvCxnSpPr>
        <p:spPr>
          <a:xfrm>
            <a:off x="7956123" y="1644862"/>
            <a:ext cx="1069464" cy="18251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E5F0E59-DE26-4557-AA0D-BE446718AEA3}"/>
              </a:ext>
            </a:extLst>
          </p:cNvPr>
          <p:cNvCxnSpPr>
            <a:cxnSpLocks/>
            <a:endCxn id="5" idx="4"/>
          </p:cNvCxnSpPr>
          <p:nvPr/>
        </p:nvCxnSpPr>
        <p:spPr>
          <a:xfrm rot="5400000" flipH="1" flipV="1">
            <a:off x="6852676" y="4573624"/>
            <a:ext cx="616396" cy="2"/>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C4C421E-FBA8-450A-AFAA-895E152CF945}"/>
              </a:ext>
            </a:extLst>
          </p:cNvPr>
          <p:cNvCxnSpPr>
            <a:cxnSpLocks/>
          </p:cNvCxnSpPr>
          <p:nvPr/>
        </p:nvCxnSpPr>
        <p:spPr>
          <a:xfrm>
            <a:off x="7948420" y="3615946"/>
            <a:ext cx="1077167" cy="127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1" name="Hexagon 20">
            <a:extLst>
              <a:ext uri="{FF2B5EF4-FFF2-40B4-BE49-F238E27FC236}">
                <a16:creationId xmlns:a16="http://schemas.microsoft.com/office/drawing/2014/main" id="{61DBB2B2-48E3-412B-A1C3-FAC170B86702}"/>
              </a:ext>
            </a:extLst>
          </p:cNvPr>
          <p:cNvSpPr/>
          <p:nvPr/>
        </p:nvSpPr>
        <p:spPr>
          <a:xfrm>
            <a:off x="4280358" y="1526099"/>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F42671DC-86C5-4698-8873-889E3FDAE202}"/>
              </a:ext>
            </a:extLst>
          </p:cNvPr>
          <p:cNvSpPr txBox="1"/>
          <p:nvPr/>
        </p:nvSpPr>
        <p:spPr>
          <a:xfrm>
            <a:off x="4175994" y="1988649"/>
            <a:ext cx="1710267" cy="369332"/>
          </a:xfrm>
          <a:prstGeom prst="rect">
            <a:avLst/>
          </a:prstGeom>
          <a:noFill/>
        </p:spPr>
        <p:txBody>
          <a:bodyPr wrap="square">
            <a:spAutoFit/>
          </a:bodyPr>
          <a:lstStyle/>
          <a:p>
            <a:pPr algn="ctr"/>
            <a:r>
              <a:rPr lang="en-US" dirty="0">
                <a:latin typeface="Comic Sans MS" pitchFamily="66" charset="0"/>
              </a:rPr>
              <a:t>Experiments</a:t>
            </a:r>
            <a:endParaRPr lang="en-GB" dirty="0"/>
          </a:p>
        </p:txBody>
      </p:sp>
      <p:cxnSp>
        <p:nvCxnSpPr>
          <p:cNvPr id="9" name="Straight Arrow Connector 8">
            <a:extLst>
              <a:ext uri="{FF2B5EF4-FFF2-40B4-BE49-F238E27FC236}">
                <a16:creationId xmlns:a16="http://schemas.microsoft.com/office/drawing/2014/main" id="{6BB0E571-A70C-44ED-8D3C-670C714817DC}"/>
              </a:ext>
            </a:extLst>
          </p:cNvPr>
          <p:cNvCxnSpPr/>
          <p:nvPr/>
        </p:nvCxnSpPr>
        <p:spPr>
          <a:xfrm>
            <a:off x="5692753" y="2547641"/>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E650FE18-43D0-4ACA-92FF-56AAD39C3C08}"/>
              </a:ext>
            </a:extLst>
          </p:cNvPr>
          <p:cNvSpPr/>
          <p:nvPr/>
        </p:nvSpPr>
        <p:spPr>
          <a:xfrm>
            <a:off x="4280358" y="369482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8" name="TextBox 27">
            <a:extLst>
              <a:ext uri="{FF2B5EF4-FFF2-40B4-BE49-F238E27FC236}">
                <a16:creationId xmlns:a16="http://schemas.microsoft.com/office/drawing/2014/main" id="{BB494772-90BC-49DF-B799-39A4AE1AB738}"/>
              </a:ext>
            </a:extLst>
          </p:cNvPr>
          <p:cNvSpPr txBox="1"/>
          <p:nvPr/>
        </p:nvSpPr>
        <p:spPr>
          <a:xfrm>
            <a:off x="4175994" y="3763419"/>
            <a:ext cx="1710267" cy="1200329"/>
          </a:xfrm>
          <a:prstGeom prst="rect">
            <a:avLst/>
          </a:prstGeom>
          <a:noFill/>
        </p:spPr>
        <p:txBody>
          <a:bodyPr wrap="square">
            <a:spAutoFit/>
          </a:bodyPr>
          <a:lstStyle/>
          <a:p>
            <a:pPr algn="ctr"/>
            <a:r>
              <a:rPr lang="en-US" altLang="zh-CN" sz="1800" dirty="0">
                <a:latin typeface="Comic Sans MS" pitchFamily="66" charset="0"/>
              </a:rPr>
              <a:t>5</a:t>
            </a:r>
          </a:p>
          <a:p>
            <a:pPr algn="ctr"/>
            <a:r>
              <a:rPr lang="en-US" altLang="zh-CN" sz="1800" dirty="0">
                <a:latin typeface="Comic Sans MS" pitchFamily="66" charset="0"/>
              </a:rPr>
              <a:t>Lower </a:t>
            </a:r>
          </a:p>
          <a:p>
            <a:pPr algn="ctr"/>
            <a:r>
              <a:rPr lang="en-US" dirty="0">
                <a:latin typeface="Comic Sans MS" pitchFamily="66" charset="0"/>
              </a:rPr>
              <a:t>scale</a:t>
            </a:r>
          </a:p>
          <a:p>
            <a:pPr algn="ctr"/>
            <a:r>
              <a:rPr lang="en-US" dirty="0">
                <a:latin typeface="Comic Sans MS" pitchFamily="66" charset="0"/>
              </a:rPr>
              <a:t>model</a:t>
            </a:r>
            <a:endParaRPr lang="en-GB" dirty="0"/>
          </a:p>
        </p:txBody>
      </p:sp>
      <p:cxnSp>
        <p:nvCxnSpPr>
          <p:cNvPr id="29" name="Straight Arrow Connector 28">
            <a:extLst>
              <a:ext uri="{FF2B5EF4-FFF2-40B4-BE49-F238E27FC236}">
                <a16:creationId xmlns:a16="http://schemas.microsoft.com/office/drawing/2014/main" id="{5667BF51-6BFA-4367-98A9-342F74EBB0CC}"/>
              </a:ext>
            </a:extLst>
          </p:cNvPr>
          <p:cNvCxnSpPr>
            <a:cxnSpLocks/>
          </p:cNvCxnSpPr>
          <p:nvPr/>
        </p:nvCxnSpPr>
        <p:spPr>
          <a:xfrm flipV="1">
            <a:off x="5826226" y="3864239"/>
            <a:ext cx="619225" cy="523422"/>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A222A114-57F9-4383-B2CC-97EECB4A9C4F}"/>
              </a:ext>
            </a:extLst>
          </p:cNvPr>
          <p:cNvSpPr txBox="1"/>
          <p:nvPr/>
        </p:nvSpPr>
        <p:spPr>
          <a:xfrm>
            <a:off x="8442003" y="2053825"/>
            <a:ext cx="1710267" cy="523220"/>
          </a:xfrm>
          <a:prstGeom prst="rect">
            <a:avLst/>
          </a:prstGeom>
          <a:noFill/>
        </p:spPr>
        <p:txBody>
          <a:bodyPr wrap="square">
            <a:spAutoFit/>
          </a:bodyPr>
          <a:lstStyle/>
          <a:p>
            <a:pPr algn="ctr"/>
            <a:r>
              <a:rPr lang="en-US" altLang="zh-CN" sz="1400" i="1" dirty="0">
                <a:solidFill>
                  <a:srgbClr val="011A95"/>
                </a:solidFill>
                <a:latin typeface="Comic Sans MS" pitchFamily="66" charset="0"/>
              </a:rPr>
              <a:t>Simulate, design,</a:t>
            </a:r>
          </a:p>
          <a:p>
            <a:pPr algn="ctr"/>
            <a:r>
              <a:rPr lang="en-US" sz="1400" i="1" dirty="0">
                <a:solidFill>
                  <a:srgbClr val="011A95"/>
                </a:solidFill>
                <a:latin typeface="Comic Sans MS" pitchFamily="66" charset="0"/>
              </a:rPr>
              <a:t>Optimize</a:t>
            </a:r>
            <a:endParaRPr lang="en-GB" sz="1400" i="1" dirty="0">
              <a:solidFill>
                <a:srgbClr val="011A95"/>
              </a:solidFill>
            </a:endParaRPr>
          </a:p>
        </p:txBody>
      </p:sp>
      <p:sp>
        <p:nvSpPr>
          <p:cNvPr id="34" name="TextBox 33">
            <a:extLst>
              <a:ext uri="{FF2B5EF4-FFF2-40B4-BE49-F238E27FC236}">
                <a16:creationId xmlns:a16="http://schemas.microsoft.com/office/drawing/2014/main" id="{9906FE51-EBDF-474F-AEC1-C4F18F46AEF1}"/>
              </a:ext>
            </a:extLst>
          </p:cNvPr>
          <p:cNvSpPr txBox="1"/>
          <p:nvPr/>
        </p:nvSpPr>
        <p:spPr>
          <a:xfrm rot="2123308">
            <a:off x="5380196" y="2481865"/>
            <a:ext cx="1710267" cy="307777"/>
          </a:xfrm>
          <a:prstGeom prst="rect">
            <a:avLst/>
          </a:prstGeom>
          <a:noFill/>
        </p:spPr>
        <p:txBody>
          <a:bodyPr wrap="square">
            <a:spAutoFit/>
          </a:bodyPr>
          <a:lstStyle/>
          <a:p>
            <a:pPr algn="ctr"/>
            <a:r>
              <a:rPr lang="en-US" sz="1400" i="1" dirty="0">
                <a:solidFill>
                  <a:srgbClr val="011A95"/>
                </a:solidFill>
                <a:latin typeface="Comic Sans MS" pitchFamily="66" charset="0"/>
              </a:rPr>
              <a:t>Parameters</a:t>
            </a:r>
            <a:endParaRPr lang="en-GB" sz="1400" i="1" dirty="0">
              <a:solidFill>
                <a:srgbClr val="011A95"/>
              </a:solidFill>
            </a:endParaRPr>
          </a:p>
        </p:txBody>
      </p:sp>
      <p:sp>
        <p:nvSpPr>
          <p:cNvPr id="35" name="TextBox 34">
            <a:extLst>
              <a:ext uri="{FF2B5EF4-FFF2-40B4-BE49-F238E27FC236}">
                <a16:creationId xmlns:a16="http://schemas.microsoft.com/office/drawing/2014/main" id="{355A2AE6-7A55-4064-A2DF-FB8BFDBFCC86}"/>
              </a:ext>
            </a:extLst>
          </p:cNvPr>
          <p:cNvSpPr txBox="1"/>
          <p:nvPr/>
        </p:nvSpPr>
        <p:spPr>
          <a:xfrm rot="2258148">
            <a:off x="5062469" y="2866485"/>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Assumption</a:t>
            </a:r>
            <a:endParaRPr lang="en-GB" sz="1400" i="1" dirty="0">
              <a:solidFill>
                <a:srgbClr val="011A95"/>
              </a:solidFill>
            </a:endParaRPr>
          </a:p>
        </p:txBody>
      </p:sp>
      <p:sp>
        <p:nvSpPr>
          <p:cNvPr id="36" name="TextBox 35">
            <a:extLst>
              <a:ext uri="{FF2B5EF4-FFF2-40B4-BE49-F238E27FC236}">
                <a16:creationId xmlns:a16="http://schemas.microsoft.com/office/drawing/2014/main" id="{4620ABEA-26C0-46FF-B2DB-D20C3638EDFF}"/>
              </a:ext>
            </a:extLst>
          </p:cNvPr>
          <p:cNvSpPr txBox="1"/>
          <p:nvPr/>
        </p:nvSpPr>
        <p:spPr>
          <a:xfrm rot="19038998">
            <a:off x="5336959" y="4239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Asymptotic</a:t>
            </a:r>
            <a:endParaRPr lang="en-GB" sz="1400" i="1" dirty="0">
              <a:solidFill>
                <a:srgbClr val="011A95"/>
              </a:solidFill>
            </a:endParaRPr>
          </a:p>
        </p:txBody>
      </p:sp>
      <p:sp>
        <p:nvSpPr>
          <p:cNvPr id="37" name="TextBox 36">
            <a:extLst>
              <a:ext uri="{FF2B5EF4-FFF2-40B4-BE49-F238E27FC236}">
                <a16:creationId xmlns:a16="http://schemas.microsoft.com/office/drawing/2014/main" id="{BEA85CE3-869E-46FA-8CFB-C949B00C024F}"/>
              </a:ext>
            </a:extLst>
          </p:cNvPr>
          <p:cNvSpPr txBox="1"/>
          <p:nvPr/>
        </p:nvSpPr>
        <p:spPr>
          <a:xfrm rot="19038998">
            <a:off x="5187884" y="3818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Guess</a:t>
            </a:r>
            <a:endParaRPr lang="en-GB" sz="1400" i="1" dirty="0">
              <a:solidFill>
                <a:srgbClr val="011A95"/>
              </a:solidFill>
            </a:endParaRPr>
          </a:p>
        </p:txBody>
      </p:sp>
      <p:cxnSp>
        <p:nvCxnSpPr>
          <p:cNvPr id="41" name="Straight Arrow Connector 40">
            <a:extLst>
              <a:ext uri="{FF2B5EF4-FFF2-40B4-BE49-F238E27FC236}">
                <a16:creationId xmlns:a16="http://schemas.microsoft.com/office/drawing/2014/main" id="{266C8500-3132-4028-945B-B4ED3571F4CB}"/>
              </a:ext>
            </a:extLst>
          </p:cNvPr>
          <p:cNvCxnSpPr>
            <a:cxnSpLocks/>
          </p:cNvCxnSpPr>
          <p:nvPr/>
        </p:nvCxnSpPr>
        <p:spPr>
          <a:xfrm flipV="1">
            <a:off x="3792616" y="5070190"/>
            <a:ext cx="619225" cy="523422"/>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FAADCDA2-990F-44DE-AD92-ECB2ABDC35CA}"/>
              </a:ext>
            </a:extLst>
          </p:cNvPr>
          <p:cNvSpPr txBox="1"/>
          <p:nvPr/>
        </p:nvSpPr>
        <p:spPr>
          <a:xfrm>
            <a:off x="2157746" y="2854406"/>
            <a:ext cx="1710267" cy="369332"/>
          </a:xfrm>
          <a:prstGeom prst="rect">
            <a:avLst/>
          </a:prstGeom>
          <a:noFill/>
        </p:spPr>
        <p:txBody>
          <a:bodyPr wrap="square">
            <a:spAutoFit/>
          </a:bodyPr>
          <a:lstStyle/>
          <a:p>
            <a:pPr algn="ctr"/>
            <a:r>
              <a:rPr lang="en-US" dirty="0">
                <a:solidFill>
                  <a:srgbClr val="FF0000"/>
                </a:solidFill>
                <a:latin typeface="Comic Sans MS" pitchFamily="66" charset="0"/>
              </a:rPr>
              <a:t>Experiments</a:t>
            </a:r>
            <a:endParaRPr lang="en-GB" dirty="0">
              <a:solidFill>
                <a:srgbClr val="FF0000"/>
              </a:solidFill>
            </a:endParaRPr>
          </a:p>
        </p:txBody>
      </p:sp>
      <p:cxnSp>
        <p:nvCxnSpPr>
          <p:cNvPr id="46" name="Straight Arrow Connector 45">
            <a:extLst>
              <a:ext uri="{FF2B5EF4-FFF2-40B4-BE49-F238E27FC236}">
                <a16:creationId xmlns:a16="http://schemas.microsoft.com/office/drawing/2014/main" id="{802BF8ED-B52B-4799-8736-0633AE03C5A8}"/>
              </a:ext>
            </a:extLst>
          </p:cNvPr>
          <p:cNvCxnSpPr/>
          <p:nvPr/>
        </p:nvCxnSpPr>
        <p:spPr>
          <a:xfrm>
            <a:off x="3689495" y="3299459"/>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75783C4-97C7-4C7D-A8AB-6EBFEEA031FE}"/>
              </a:ext>
            </a:extLst>
          </p:cNvPr>
          <p:cNvPicPr>
            <a:picLocks noChangeAspect="1"/>
          </p:cNvPicPr>
          <p:nvPr/>
        </p:nvPicPr>
        <p:blipFill rotWithShape="1">
          <a:blip r:embed="rId3"/>
          <a:srcRect r="10827" b="299"/>
          <a:stretch/>
        </p:blipFill>
        <p:spPr>
          <a:xfrm>
            <a:off x="100526" y="3231902"/>
            <a:ext cx="2327409" cy="2304616"/>
          </a:xfrm>
          <a:prstGeom prst="rect">
            <a:avLst/>
          </a:prstGeom>
        </p:spPr>
      </p:pic>
      <p:sp>
        <p:nvSpPr>
          <p:cNvPr id="32" name="Oval 31">
            <a:extLst>
              <a:ext uri="{FF2B5EF4-FFF2-40B4-BE49-F238E27FC236}">
                <a16:creationId xmlns:a16="http://schemas.microsoft.com/office/drawing/2014/main" id="{8DF30D50-9FDB-43B4-B343-B41F9C509657}"/>
              </a:ext>
            </a:extLst>
          </p:cNvPr>
          <p:cNvSpPr/>
          <p:nvPr/>
        </p:nvSpPr>
        <p:spPr>
          <a:xfrm>
            <a:off x="2173083" y="5070190"/>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40" name="TextBox 39">
            <a:extLst>
              <a:ext uri="{FF2B5EF4-FFF2-40B4-BE49-F238E27FC236}">
                <a16:creationId xmlns:a16="http://schemas.microsoft.com/office/drawing/2014/main" id="{EFC54673-0E3C-4978-845B-F5F127B93711}"/>
              </a:ext>
            </a:extLst>
          </p:cNvPr>
          <p:cNvSpPr txBox="1"/>
          <p:nvPr/>
        </p:nvSpPr>
        <p:spPr>
          <a:xfrm>
            <a:off x="2068719" y="5138783"/>
            <a:ext cx="1710267" cy="1200329"/>
          </a:xfrm>
          <a:prstGeom prst="rect">
            <a:avLst/>
          </a:prstGeom>
          <a:noFill/>
        </p:spPr>
        <p:txBody>
          <a:bodyPr wrap="square">
            <a:spAutoFit/>
          </a:bodyPr>
          <a:lstStyle/>
          <a:p>
            <a:pPr algn="ctr"/>
            <a:r>
              <a:rPr lang="en-US" altLang="zh-CN" sz="1800" dirty="0">
                <a:solidFill>
                  <a:srgbClr val="FF0000"/>
                </a:solidFill>
                <a:latin typeface="Comic Sans MS" pitchFamily="66" charset="0"/>
              </a:rPr>
              <a:t>6</a:t>
            </a:r>
          </a:p>
          <a:p>
            <a:pPr algn="ctr"/>
            <a:r>
              <a:rPr lang="en-US" altLang="zh-CN" sz="1800" dirty="0">
                <a:solidFill>
                  <a:srgbClr val="FF0000"/>
                </a:solidFill>
                <a:latin typeface="Comic Sans MS" pitchFamily="66" charset="0"/>
              </a:rPr>
              <a:t>Lower </a:t>
            </a:r>
          </a:p>
          <a:p>
            <a:pPr algn="ctr"/>
            <a:r>
              <a:rPr lang="en-US" dirty="0">
                <a:solidFill>
                  <a:srgbClr val="FF0000"/>
                </a:solidFill>
                <a:latin typeface="Comic Sans MS" pitchFamily="66" charset="0"/>
              </a:rPr>
              <a:t>scale</a:t>
            </a:r>
          </a:p>
          <a:p>
            <a:pPr algn="ctr"/>
            <a:r>
              <a:rPr lang="en-US" dirty="0">
                <a:solidFill>
                  <a:srgbClr val="FF0000"/>
                </a:solidFill>
                <a:latin typeface="Comic Sans MS" pitchFamily="66" charset="0"/>
              </a:rPr>
              <a:t>model</a:t>
            </a:r>
            <a:endParaRPr lang="en-GB" dirty="0">
              <a:solidFill>
                <a:srgbClr val="FF0000"/>
              </a:solidFill>
            </a:endParaRPr>
          </a:p>
        </p:txBody>
      </p:sp>
      <p:sp>
        <p:nvSpPr>
          <p:cNvPr id="44" name="Hexagon 43">
            <a:extLst>
              <a:ext uri="{FF2B5EF4-FFF2-40B4-BE49-F238E27FC236}">
                <a16:creationId xmlns:a16="http://schemas.microsoft.com/office/drawing/2014/main" id="{E5F03375-794F-4157-A2D5-8394402635C6}"/>
              </a:ext>
            </a:extLst>
          </p:cNvPr>
          <p:cNvSpPr/>
          <p:nvPr/>
        </p:nvSpPr>
        <p:spPr>
          <a:xfrm>
            <a:off x="2262110" y="239563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sp>
        <p:nvSpPr>
          <p:cNvPr id="39" name="TextBox 38">
            <a:extLst>
              <a:ext uri="{FF2B5EF4-FFF2-40B4-BE49-F238E27FC236}">
                <a16:creationId xmlns:a16="http://schemas.microsoft.com/office/drawing/2014/main" id="{AFDC1055-90DA-446E-A892-A3771705A5DC}"/>
              </a:ext>
            </a:extLst>
          </p:cNvPr>
          <p:cNvSpPr txBox="1"/>
          <p:nvPr/>
        </p:nvSpPr>
        <p:spPr>
          <a:xfrm>
            <a:off x="1105739" y="3060900"/>
            <a:ext cx="2266129" cy="369332"/>
          </a:xfrm>
          <a:prstGeom prst="rect">
            <a:avLst/>
          </a:prstGeom>
          <a:noFill/>
        </p:spPr>
        <p:txBody>
          <a:bodyPr wrap="square">
            <a:spAutoFit/>
          </a:bodyPr>
          <a:lstStyle/>
          <a:p>
            <a:r>
              <a:rPr lang="en-US" altLang="zh-CN" sz="1800" dirty="0">
                <a:solidFill>
                  <a:srgbClr val="FF0000"/>
                </a:solidFill>
                <a:latin typeface="Comic Sans MS" pitchFamily="66" charset="0"/>
              </a:rPr>
              <a:t>MD</a:t>
            </a:r>
            <a:endParaRPr lang="en-US" dirty="0">
              <a:solidFill>
                <a:srgbClr val="FF0000"/>
              </a:solidFill>
            </a:endParaRPr>
          </a:p>
        </p:txBody>
      </p:sp>
    </p:spTree>
    <p:extLst>
      <p:ext uri="{BB962C8B-B14F-4D97-AF65-F5344CB8AC3E}">
        <p14:creationId xmlns:p14="http://schemas.microsoft.com/office/powerpoint/2010/main" val="32959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62">
            <a:extLst>
              <a:ext uri="{FF2B5EF4-FFF2-40B4-BE49-F238E27FC236}">
                <a16:creationId xmlns:a16="http://schemas.microsoft.com/office/drawing/2014/main" id="{BF318068-84C3-4A21-B37B-A3140D8BE552}"/>
              </a:ext>
            </a:extLst>
          </p:cNvPr>
          <p:cNvSpPr txBox="1"/>
          <p:nvPr/>
        </p:nvSpPr>
        <p:spPr>
          <a:xfrm>
            <a:off x="7932914" y="4103516"/>
            <a:ext cx="3353584" cy="360483"/>
          </a:xfrm>
          <a:prstGeom prst="rect">
            <a:avLst/>
          </a:prstGeom>
          <a:noFill/>
          <a:ln w="19050">
            <a:solidFill>
              <a:schemeClr val="tx1"/>
            </a:solidFill>
          </a:ln>
        </p:spPr>
        <p:txBody>
          <a:bodyPr wrap="square" rtlCol="0">
            <a:spAutoFit/>
          </a:bodyPr>
          <a:lstStyle/>
          <a:p>
            <a:pPr algn="just"/>
            <a:endParaRPr lang="en-US" altLang="zh-CN" sz="1600" dirty="0">
              <a:latin typeface="Comic Sans MS" pitchFamily="66" charset="0"/>
            </a:endParaRPr>
          </a:p>
        </p:txBody>
      </p:sp>
      <p:sp>
        <p:nvSpPr>
          <p:cNvPr id="62" name="TextBox 61">
            <a:extLst>
              <a:ext uri="{FF2B5EF4-FFF2-40B4-BE49-F238E27FC236}">
                <a16:creationId xmlns:a16="http://schemas.microsoft.com/office/drawing/2014/main" id="{166B8F48-541E-4D97-BC91-5A418032DA24}"/>
              </a:ext>
            </a:extLst>
          </p:cNvPr>
          <p:cNvSpPr txBox="1"/>
          <p:nvPr/>
        </p:nvSpPr>
        <p:spPr>
          <a:xfrm>
            <a:off x="7945806" y="2849490"/>
            <a:ext cx="2502249" cy="371399"/>
          </a:xfrm>
          <a:prstGeom prst="rect">
            <a:avLst/>
          </a:prstGeom>
          <a:noFill/>
          <a:ln w="19050">
            <a:solidFill>
              <a:schemeClr val="tx1"/>
            </a:solidFill>
          </a:ln>
        </p:spPr>
        <p:txBody>
          <a:bodyPr wrap="square" rtlCol="0">
            <a:spAutoFit/>
          </a:bodyPr>
          <a:lstStyle/>
          <a:p>
            <a:pPr algn="just"/>
            <a:endParaRPr lang="en-US" altLang="zh-CN" sz="1600" dirty="0">
              <a:latin typeface="Comic Sans MS" pitchFamily="66" charset="0"/>
            </a:endParaRPr>
          </a:p>
        </p:txBody>
      </p:sp>
      <p:sp>
        <p:nvSpPr>
          <p:cNvPr id="60" name="TextBox 59">
            <a:extLst>
              <a:ext uri="{FF2B5EF4-FFF2-40B4-BE49-F238E27FC236}">
                <a16:creationId xmlns:a16="http://schemas.microsoft.com/office/drawing/2014/main" id="{146DE020-A782-4077-847F-BB84CAA66CEA}"/>
              </a:ext>
            </a:extLst>
          </p:cNvPr>
          <p:cNvSpPr txBox="1"/>
          <p:nvPr/>
        </p:nvSpPr>
        <p:spPr>
          <a:xfrm>
            <a:off x="7948425" y="1673015"/>
            <a:ext cx="2502249" cy="371399"/>
          </a:xfrm>
          <a:prstGeom prst="rect">
            <a:avLst/>
          </a:prstGeom>
          <a:noFill/>
          <a:ln w="19050">
            <a:solidFill>
              <a:schemeClr val="tx1"/>
            </a:solidFill>
          </a:ln>
        </p:spPr>
        <p:txBody>
          <a:bodyPr wrap="square" rtlCol="0">
            <a:spAutoFit/>
          </a:bodyPr>
          <a:lstStyle/>
          <a:p>
            <a:pPr algn="just"/>
            <a:endParaRPr lang="en-US" altLang="zh-CN" sz="1600" dirty="0">
              <a:latin typeface="Comic Sans MS" pitchFamily="66" charset="0"/>
            </a:endParaRPr>
          </a:p>
        </p:txBody>
      </p:sp>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Lower length scale physics are unified by PDEs</a:t>
            </a:r>
            <a:endParaRPr lang="en-US" dirty="0"/>
          </a:p>
        </p:txBody>
      </p:sp>
      <p:pic>
        <p:nvPicPr>
          <p:cNvPr id="31" name="Picture 30">
            <a:extLst>
              <a:ext uri="{FF2B5EF4-FFF2-40B4-BE49-F238E27FC236}">
                <a16:creationId xmlns:a16="http://schemas.microsoft.com/office/drawing/2014/main" id="{8AB45AC9-233B-4C8D-899B-A7233A110280}"/>
              </a:ext>
            </a:extLst>
          </p:cNvPr>
          <p:cNvPicPr>
            <a:picLocks noChangeAspect="1"/>
          </p:cNvPicPr>
          <p:nvPr/>
        </p:nvPicPr>
        <p:blipFill>
          <a:blip r:embed="rId3"/>
          <a:stretch>
            <a:fillRect/>
          </a:stretch>
        </p:blipFill>
        <p:spPr>
          <a:xfrm>
            <a:off x="1119696" y="763060"/>
            <a:ext cx="5161964" cy="5035550"/>
          </a:xfrm>
          <a:prstGeom prst="rect">
            <a:avLst/>
          </a:prstGeom>
        </p:spPr>
      </p:pic>
      <p:sp>
        <p:nvSpPr>
          <p:cNvPr id="33" name="TextBox 32">
            <a:extLst>
              <a:ext uri="{FF2B5EF4-FFF2-40B4-BE49-F238E27FC236}">
                <a16:creationId xmlns:a16="http://schemas.microsoft.com/office/drawing/2014/main" id="{EA4F4C47-765F-4FA3-8ACF-9A9F0F518407}"/>
              </a:ext>
            </a:extLst>
          </p:cNvPr>
          <p:cNvSpPr txBox="1"/>
          <p:nvPr/>
        </p:nvSpPr>
        <p:spPr>
          <a:xfrm rot="18900000">
            <a:off x="2187270" y="2556404"/>
            <a:ext cx="2037609" cy="353943"/>
          </a:xfrm>
          <a:prstGeom prst="rect">
            <a:avLst/>
          </a:prstGeom>
          <a:noFill/>
        </p:spPr>
        <p:txBody>
          <a:bodyPr wrap="none" rtlCol="0">
            <a:spAutoFit/>
          </a:bodyPr>
          <a:lstStyle/>
          <a:p>
            <a:r>
              <a:rPr lang="en-US" sz="1700" dirty="0">
                <a:solidFill>
                  <a:srgbClr val="FF0000"/>
                </a:solidFill>
                <a:latin typeface="Times New Roman" panose="02020603050405020304" pitchFamily="18" charset="0"/>
                <a:cs typeface="Times New Roman" panose="02020603050405020304" pitchFamily="18" charset="0"/>
              </a:rPr>
              <a:t>Filtering (Averaging)</a:t>
            </a:r>
          </a:p>
        </p:txBody>
      </p:sp>
      <p:sp>
        <p:nvSpPr>
          <p:cNvPr id="38" name="TextBox 37">
            <a:extLst>
              <a:ext uri="{FF2B5EF4-FFF2-40B4-BE49-F238E27FC236}">
                <a16:creationId xmlns:a16="http://schemas.microsoft.com/office/drawing/2014/main" id="{09205D6A-D22F-4B9C-BFD1-511DEA823B35}"/>
              </a:ext>
            </a:extLst>
          </p:cNvPr>
          <p:cNvSpPr txBox="1"/>
          <p:nvPr/>
        </p:nvSpPr>
        <p:spPr>
          <a:xfrm rot="18900000">
            <a:off x="2613817" y="3649875"/>
            <a:ext cx="3005951" cy="353943"/>
          </a:xfrm>
          <a:prstGeom prst="rect">
            <a:avLst/>
          </a:prstGeom>
          <a:noFill/>
        </p:spPr>
        <p:txBody>
          <a:bodyPr wrap="none" rtlCol="0">
            <a:spAutoFit/>
          </a:bodyPr>
          <a:lstStyle/>
          <a:p>
            <a:r>
              <a:rPr lang="en-US" sz="1700" dirty="0">
                <a:solidFill>
                  <a:srgbClr val="FF0000"/>
                </a:solidFill>
                <a:latin typeface="Times New Roman" panose="02020603050405020304" pitchFamily="18" charset="0"/>
                <a:cs typeface="Times New Roman" panose="02020603050405020304" pitchFamily="18" charset="0"/>
              </a:rPr>
              <a:t>Modulate (Boundary Condition)</a:t>
            </a:r>
          </a:p>
        </p:txBody>
      </p:sp>
      <p:cxnSp>
        <p:nvCxnSpPr>
          <p:cNvPr id="50" name="Straight Arrow Connector 49">
            <a:extLst>
              <a:ext uri="{FF2B5EF4-FFF2-40B4-BE49-F238E27FC236}">
                <a16:creationId xmlns:a16="http://schemas.microsoft.com/office/drawing/2014/main" id="{34EC82BE-C2A1-4777-AC5F-33396D0B0BE7}"/>
              </a:ext>
            </a:extLst>
          </p:cNvPr>
          <p:cNvCxnSpPr>
            <a:cxnSpLocks/>
          </p:cNvCxnSpPr>
          <p:nvPr/>
        </p:nvCxnSpPr>
        <p:spPr>
          <a:xfrm>
            <a:off x="5947877" y="1858579"/>
            <a:ext cx="1810084" cy="0"/>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304A118-E6B6-434A-AAEC-67124FA3920A}"/>
              </a:ext>
            </a:extLst>
          </p:cNvPr>
          <p:cNvSpPr txBox="1"/>
          <p:nvPr/>
        </p:nvSpPr>
        <p:spPr>
          <a:xfrm>
            <a:off x="6366575" y="1425859"/>
            <a:ext cx="972687" cy="369332"/>
          </a:xfrm>
          <a:prstGeom prst="rect">
            <a:avLst/>
          </a:prstGeom>
          <a:noFill/>
        </p:spPr>
        <p:txBody>
          <a:bodyPr wrap="square">
            <a:spAutoFit/>
          </a:bodyPr>
          <a:lstStyle/>
          <a:p>
            <a:r>
              <a:rPr lang="en-US" altLang="zh-CN" sz="1800" dirty="0">
                <a:solidFill>
                  <a:srgbClr val="FF0000"/>
                </a:solidFill>
                <a:latin typeface="Comic Sans MS" pitchFamily="66" charset="0"/>
              </a:rPr>
              <a:t>Wave</a:t>
            </a:r>
          </a:p>
        </p:txBody>
      </p:sp>
      <p:cxnSp>
        <p:nvCxnSpPr>
          <p:cNvPr id="52" name="Straight Arrow Connector 51">
            <a:extLst>
              <a:ext uri="{FF2B5EF4-FFF2-40B4-BE49-F238E27FC236}">
                <a16:creationId xmlns:a16="http://schemas.microsoft.com/office/drawing/2014/main" id="{916EA745-93CC-42F8-B92F-137FD8262BD2}"/>
              </a:ext>
            </a:extLst>
          </p:cNvPr>
          <p:cNvCxnSpPr>
            <a:cxnSpLocks/>
          </p:cNvCxnSpPr>
          <p:nvPr/>
        </p:nvCxnSpPr>
        <p:spPr>
          <a:xfrm>
            <a:off x="5947877" y="3068956"/>
            <a:ext cx="1810084" cy="0"/>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2C382F7-503D-4B78-8337-C74FE26D31ED}"/>
              </a:ext>
            </a:extLst>
          </p:cNvPr>
          <p:cNvCxnSpPr>
            <a:cxnSpLocks/>
          </p:cNvCxnSpPr>
          <p:nvPr/>
        </p:nvCxnSpPr>
        <p:spPr>
          <a:xfrm>
            <a:off x="5947877" y="4279333"/>
            <a:ext cx="1810084" cy="0"/>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DD125C76-0C74-4A69-B297-CB2732DF106E}"/>
                  </a:ext>
                </a:extLst>
              </p:cNvPr>
              <p:cNvSpPr txBox="1"/>
              <p:nvPr/>
            </p:nvSpPr>
            <p:spPr>
              <a:xfrm>
                <a:off x="7951953" y="1680519"/>
                <a:ext cx="2108148" cy="37112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1800" i="1" smtClean="0">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ea typeface="Cambria Math" panose="02040503050406030204" pitchFamily="18" charset="0"/>
                            </a:rPr>
                            <m:t>𝜌</m:t>
                          </m:r>
                        </m:e>
                        <m:sub>
                          <m:r>
                            <a:rPr lang="en-US" sz="1800" i="1">
                              <a:solidFill>
                                <a:schemeClr val="tx1"/>
                              </a:solidFill>
                              <a:latin typeface="Cambria Math" panose="02040503050406030204" pitchFamily="18" charset="0"/>
                            </a:rPr>
                            <m:t>0</m:t>
                          </m:r>
                        </m:sub>
                      </m:sSub>
                      <m:sSubSup>
                        <m:sSubSupPr>
                          <m:ctrlPr>
                            <a:rPr lang="en-US" sz="1800" i="1">
                              <a:solidFill>
                                <a:schemeClr val="tx1"/>
                              </a:solidFill>
                              <a:latin typeface="Cambria Math" panose="02040503050406030204" pitchFamily="18" charset="0"/>
                            </a:rPr>
                          </m:ctrlPr>
                        </m:sSubSupPr>
                        <m:e>
                          <m:r>
                            <a:rPr lang="en-US" sz="1800" i="1">
                              <a:solidFill>
                                <a:schemeClr val="tx1"/>
                              </a:solidFill>
                              <a:latin typeface="Cambria Math" panose="02040503050406030204" pitchFamily="18" charset="0"/>
                              <a:ea typeface="Cambria Math" panose="02040503050406030204" pitchFamily="18" charset="0"/>
                            </a:rPr>
                            <m:t>𝜕</m:t>
                          </m:r>
                        </m:e>
                        <m:sub>
                          <m:r>
                            <a:rPr lang="en-US" sz="1800" i="1">
                              <a:solidFill>
                                <a:schemeClr val="tx1"/>
                              </a:solidFill>
                              <a:latin typeface="Cambria Math" panose="02040503050406030204" pitchFamily="18" charset="0"/>
                            </a:rPr>
                            <m:t>𝑡𝑡</m:t>
                          </m:r>
                        </m:sub>
                        <m:sup>
                          <m:r>
                            <a:rPr lang="en-US" sz="1800" i="1">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𝑢</m:t>
                      </m:r>
                      <m:r>
                        <a:rPr lang="en-US" sz="1800" i="1">
                          <a:solidFill>
                            <a:schemeClr val="tx1"/>
                          </a:solidFill>
                          <a:latin typeface="Cambria Math" panose="02040503050406030204" pitchFamily="18" charset="0"/>
                        </a:rPr>
                        <m:t>=</m:t>
                      </m:r>
                      <m:r>
                        <m:rPr>
                          <m:sty m:val="p"/>
                        </m:rPr>
                        <a:rPr lang="en-US" i="1">
                          <a:latin typeface="Cambria Math" panose="02040503050406030204" pitchFamily="18" charset="0"/>
                          <a:ea typeface="Cambria Math" panose="02040503050406030204" pitchFamily="18" charset="0"/>
                        </a:rPr>
                        <m:t>∇</m:t>
                      </m:r>
                      <m:r>
                        <a:rPr lang="en-US" sz="1800" i="1">
                          <a:solidFill>
                            <a:schemeClr val="tx1"/>
                          </a:solidFill>
                          <a:latin typeface="Cambria Math" panose="02040503050406030204" pitchFamily="18" charset="0"/>
                          <a:ea typeface="Cambria Math" panose="02040503050406030204" pitchFamily="18" charset="0"/>
                        </a:rPr>
                        <m:t>∙</m:t>
                      </m:r>
                      <m:r>
                        <a:rPr lang="en-US" sz="1800" i="1" smtClean="0">
                          <a:solidFill>
                            <a:schemeClr val="tx1"/>
                          </a:solidFill>
                          <a:latin typeface="Cambria Math" panose="02040503050406030204" pitchFamily="18" charset="0"/>
                          <a:ea typeface="Cambria Math" panose="02040503050406030204" pitchFamily="18" charset="0"/>
                        </a:rPr>
                        <m:t>ℱ</m:t>
                      </m:r>
                      <m:d>
                        <m:dPr>
                          <m:ctrlPr>
                            <a:rPr lang="en-US" sz="1800" b="0" i="1" smtClean="0">
                              <a:solidFill>
                                <a:schemeClr val="tx1"/>
                              </a:solidFill>
                              <a:latin typeface="Cambria Math" panose="02040503050406030204" pitchFamily="18" charset="0"/>
                              <a:ea typeface="Cambria Math" panose="02040503050406030204" pitchFamily="18" charset="0"/>
                            </a:rPr>
                          </m:ctrlPr>
                        </m:dPr>
                        <m:e>
                          <m:r>
                            <m:rPr>
                              <m:sty m:val="p"/>
                            </m:rPr>
                            <a:rPr lang="en-US" sz="1800" b="0" i="1" smtClean="0">
                              <a:solidFill>
                                <a:schemeClr val="tx1"/>
                              </a:solidFill>
                              <a:latin typeface="Cambria Math" panose="02040503050406030204" pitchFamily="18" charset="0"/>
                              <a:ea typeface="Cambria Math" panose="02040503050406030204" pitchFamily="18" charset="0"/>
                            </a:rPr>
                            <m:t>∇</m:t>
                          </m:r>
                          <m:r>
                            <a:rPr lang="en-US" sz="1800" b="0" i="1" smtClean="0">
                              <a:solidFill>
                                <a:schemeClr val="tx1"/>
                              </a:solidFill>
                              <a:latin typeface="Cambria Math" panose="02040503050406030204" pitchFamily="18" charset="0"/>
                              <a:ea typeface="Cambria Math" panose="02040503050406030204" pitchFamily="18" charset="0"/>
                            </a:rPr>
                            <m:t>𝑢</m:t>
                          </m:r>
                        </m:e>
                      </m:d>
                    </m:oMath>
                  </m:oMathPara>
                </a14:m>
                <a:endParaRPr lang="en-GB" dirty="0"/>
              </a:p>
            </p:txBody>
          </p:sp>
        </mc:Choice>
        <mc:Fallback xmlns="">
          <p:sp>
            <p:nvSpPr>
              <p:cNvPr id="54" name="TextBox 53">
                <a:extLst>
                  <a:ext uri="{FF2B5EF4-FFF2-40B4-BE49-F238E27FC236}">
                    <a16:creationId xmlns:a16="http://schemas.microsoft.com/office/drawing/2014/main" id="{DD125C76-0C74-4A69-B297-CB2732DF106E}"/>
                  </a:ext>
                </a:extLst>
              </p:cNvPr>
              <p:cNvSpPr txBox="1">
                <a:spLocks noRot="1" noChangeAspect="1" noMove="1" noResize="1" noEditPoints="1" noAdjustHandles="1" noChangeArrowheads="1" noChangeShapeType="1" noTextEdit="1"/>
              </p:cNvSpPr>
              <p:nvPr/>
            </p:nvSpPr>
            <p:spPr>
              <a:xfrm>
                <a:off x="7951953" y="1680519"/>
                <a:ext cx="2108148" cy="371127"/>
              </a:xfrm>
              <a:prstGeom prst="rect">
                <a:avLst/>
              </a:prstGeom>
              <a:blipFill>
                <a:blip r:embed="rId4"/>
                <a:stretch>
                  <a:fillRect b="-6557"/>
                </a:stretch>
              </a:blipFill>
            </p:spPr>
            <p:txBody>
              <a:bodyPr/>
              <a:lstStyle/>
              <a:p>
                <a:r>
                  <a:rPr lang="en-GB">
                    <a:noFill/>
                  </a:rPr>
                  <a:t> </a:t>
                </a:r>
              </a:p>
            </p:txBody>
          </p:sp>
        </mc:Fallback>
      </mc:AlternateContent>
      <p:sp>
        <p:nvSpPr>
          <p:cNvPr id="55" name="TextBox 54">
            <a:extLst>
              <a:ext uri="{FF2B5EF4-FFF2-40B4-BE49-F238E27FC236}">
                <a16:creationId xmlns:a16="http://schemas.microsoft.com/office/drawing/2014/main" id="{C7AF68E6-3C61-4B35-89F9-F5A568FACEEF}"/>
              </a:ext>
            </a:extLst>
          </p:cNvPr>
          <p:cNvSpPr txBox="1"/>
          <p:nvPr/>
        </p:nvSpPr>
        <p:spPr>
          <a:xfrm>
            <a:off x="6247801" y="2670511"/>
            <a:ext cx="1810085" cy="369332"/>
          </a:xfrm>
          <a:prstGeom prst="rect">
            <a:avLst/>
          </a:prstGeom>
          <a:noFill/>
        </p:spPr>
        <p:txBody>
          <a:bodyPr wrap="square">
            <a:spAutoFit/>
          </a:bodyPr>
          <a:lstStyle/>
          <a:p>
            <a:r>
              <a:rPr lang="en-US" altLang="zh-CN" sz="1800" dirty="0">
                <a:solidFill>
                  <a:srgbClr val="FF0000"/>
                </a:solidFill>
                <a:latin typeface="Comic Sans MS" pitchFamily="66" charset="0"/>
              </a:rPr>
              <a:t>Diffusion </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8A3A5C9F-B6B9-4633-AA3E-2FDA59106D22}"/>
                  </a:ext>
                </a:extLst>
              </p:cNvPr>
              <p:cNvSpPr txBox="1"/>
              <p:nvPr/>
            </p:nvSpPr>
            <p:spPr>
              <a:xfrm>
                <a:off x="6096000" y="2861785"/>
                <a:ext cx="6096000" cy="37112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1800" i="1" smtClean="0">
                              <a:solidFill>
                                <a:schemeClr val="tx1"/>
                              </a:solidFill>
                              <a:latin typeface="Cambria Math" panose="02040503050406030204" pitchFamily="18" charset="0"/>
                            </a:rPr>
                          </m:ctrlPr>
                        </m:sSubPr>
                        <m:e>
                          <m:r>
                            <a:rPr lang="en-US" sz="1800" i="1" smtClean="0">
                              <a:solidFill>
                                <a:schemeClr val="tx1"/>
                              </a:solidFill>
                              <a:latin typeface="Cambria Math" panose="02040503050406030204" pitchFamily="18" charset="0"/>
                              <a:ea typeface="Cambria Math" panose="02040503050406030204" pitchFamily="18" charset="0"/>
                            </a:rPr>
                            <m:t>𝜕</m:t>
                          </m:r>
                        </m:e>
                        <m:sub>
                          <m:r>
                            <a:rPr lang="en-US" sz="1800" b="0" i="1" smtClean="0">
                              <a:solidFill>
                                <a:schemeClr val="tx1"/>
                              </a:solidFill>
                              <a:latin typeface="Cambria Math" panose="02040503050406030204" pitchFamily="18" charset="0"/>
                            </a:rPr>
                            <m:t>𝑡</m:t>
                          </m:r>
                        </m:sub>
                      </m:sSub>
                      <m:r>
                        <a:rPr lang="en-US" sz="1800" i="1">
                          <a:solidFill>
                            <a:schemeClr val="tx1"/>
                          </a:solidFill>
                          <a:latin typeface="Cambria Math" panose="02040503050406030204" pitchFamily="18" charset="0"/>
                        </a:rPr>
                        <m:t>𝑢</m:t>
                      </m:r>
                      <m:r>
                        <a:rPr lang="en-US" sz="1800" i="1">
                          <a:solidFill>
                            <a:schemeClr val="tx1"/>
                          </a:solidFill>
                          <a:latin typeface="Cambria Math" panose="02040503050406030204" pitchFamily="18" charset="0"/>
                        </a:rPr>
                        <m:t>=</m:t>
                      </m:r>
                      <m:r>
                        <m:rPr>
                          <m:sty m:val="p"/>
                        </m:rPr>
                        <a:rPr lang="en-US" i="1">
                          <a:latin typeface="Cambria Math" panose="02040503050406030204" pitchFamily="18" charset="0"/>
                          <a:ea typeface="Cambria Math" panose="02040503050406030204" pitchFamily="18" charset="0"/>
                        </a:rPr>
                        <m:t>∇</m:t>
                      </m:r>
                      <m:r>
                        <a:rPr lang="en-US" sz="1800" i="1">
                          <a:solidFill>
                            <a:schemeClr val="tx1"/>
                          </a:solidFill>
                          <a:latin typeface="Cambria Math" panose="02040503050406030204" pitchFamily="18" charset="0"/>
                          <a:ea typeface="Cambria Math" panose="02040503050406030204" pitchFamily="18" charset="0"/>
                        </a:rPr>
                        <m:t>∙</m:t>
                      </m:r>
                      <m:d>
                        <m:dPr>
                          <m:ctrlPr>
                            <a:rPr lang="en-US" sz="1800" b="0" i="1" smtClean="0">
                              <a:solidFill>
                                <a:schemeClr val="tx1"/>
                              </a:solidFill>
                              <a:latin typeface="Cambria Math" panose="02040503050406030204" pitchFamily="18" charset="0"/>
                              <a:ea typeface="Cambria Math" panose="02040503050406030204" pitchFamily="18" charset="0"/>
                            </a:rPr>
                          </m:ctrlPr>
                        </m:dPr>
                        <m:e>
                          <m:r>
                            <a:rPr lang="en-US" sz="1800" b="0" i="1" smtClean="0">
                              <a:solidFill>
                                <a:schemeClr val="tx1"/>
                              </a:solidFill>
                              <a:latin typeface="Cambria Math" panose="02040503050406030204" pitchFamily="18" charset="0"/>
                              <a:ea typeface="Cambria Math" panose="02040503050406030204" pitchFamily="18" charset="0"/>
                            </a:rPr>
                            <m:t>𝐷</m:t>
                          </m:r>
                          <m:d>
                            <m:dPr>
                              <m:ctrlPr>
                                <a:rPr lang="en-US" sz="1800" b="0" i="1" smtClean="0">
                                  <a:solidFill>
                                    <a:schemeClr val="tx1"/>
                                  </a:solidFill>
                                  <a:latin typeface="Cambria Math" panose="02040503050406030204" pitchFamily="18" charset="0"/>
                                  <a:ea typeface="Cambria Math" panose="02040503050406030204" pitchFamily="18" charset="0"/>
                                </a:rPr>
                              </m:ctrlPr>
                            </m:dPr>
                            <m:e>
                              <m:r>
                                <a:rPr lang="en-US" sz="1800" b="0" i="1" smtClean="0">
                                  <a:solidFill>
                                    <a:schemeClr val="tx1"/>
                                  </a:solidFill>
                                  <a:latin typeface="Cambria Math" panose="02040503050406030204" pitchFamily="18" charset="0"/>
                                  <a:ea typeface="Cambria Math" panose="02040503050406030204" pitchFamily="18" charset="0"/>
                                </a:rPr>
                                <m:t>𝑢</m:t>
                              </m:r>
                            </m:e>
                          </m:d>
                          <m:r>
                            <m:rPr>
                              <m:sty m:val="p"/>
                            </m:rPr>
                            <a:rPr lang="en-US" sz="1800" b="0" i="1" smtClean="0">
                              <a:solidFill>
                                <a:schemeClr val="tx1"/>
                              </a:solidFill>
                              <a:latin typeface="Cambria Math" panose="02040503050406030204" pitchFamily="18" charset="0"/>
                              <a:ea typeface="Cambria Math" panose="02040503050406030204" pitchFamily="18" charset="0"/>
                            </a:rPr>
                            <m:t>∇</m:t>
                          </m:r>
                          <m:r>
                            <a:rPr lang="en-US" sz="1800" b="0" i="1" smtClean="0">
                              <a:solidFill>
                                <a:schemeClr val="tx1"/>
                              </a:solidFill>
                              <a:latin typeface="Cambria Math" panose="02040503050406030204" pitchFamily="18" charset="0"/>
                              <a:ea typeface="Cambria Math" panose="02040503050406030204" pitchFamily="18" charset="0"/>
                            </a:rPr>
                            <m:t>𝜙</m:t>
                          </m:r>
                          <m:r>
                            <a:rPr lang="en-US" sz="1800" b="0" i="1" smtClean="0">
                              <a:solidFill>
                                <a:schemeClr val="tx1"/>
                              </a:solidFill>
                              <a:latin typeface="Cambria Math" panose="02040503050406030204" pitchFamily="18" charset="0"/>
                              <a:ea typeface="Cambria Math" panose="02040503050406030204" pitchFamily="18" charset="0"/>
                            </a:rPr>
                            <m:t>(</m:t>
                          </m:r>
                          <m:r>
                            <a:rPr lang="en-US" sz="1800" b="0" i="1" smtClean="0">
                              <a:solidFill>
                                <a:schemeClr val="tx1"/>
                              </a:solidFill>
                              <a:latin typeface="Cambria Math" panose="02040503050406030204" pitchFamily="18" charset="0"/>
                              <a:ea typeface="Cambria Math" panose="02040503050406030204" pitchFamily="18" charset="0"/>
                            </a:rPr>
                            <m:t>𝑢</m:t>
                          </m:r>
                          <m:r>
                            <a:rPr lang="en-US" sz="1800" b="0" i="1" smtClean="0">
                              <a:solidFill>
                                <a:schemeClr val="tx1"/>
                              </a:solidFill>
                              <a:latin typeface="Cambria Math" panose="02040503050406030204" pitchFamily="18" charset="0"/>
                              <a:ea typeface="Cambria Math" panose="02040503050406030204" pitchFamily="18" charset="0"/>
                            </a:rPr>
                            <m:t>)</m:t>
                          </m:r>
                        </m:e>
                      </m:d>
                    </m:oMath>
                  </m:oMathPara>
                </a14:m>
                <a:endParaRPr lang="en-GB" dirty="0"/>
              </a:p>
            </p:txBody>
          </p:sp>
        </mc:Choice>
        <mc:Fallback xmlns="">
          <p:sp>
            <p:nvSpPr>
              <p:cNvPr id="56" name="TextBox 55">
                <a:extLst>
                  <a:ext uri="{FF2B5EF4-FFF2-40B4-BE49-F238E27FC236}">
                    <a16:creationId xmlns:a16="http://schemas.microsoft.com/office/drawing/2014/main" id="{8A3A5C9F-B6B9-4633-AA3E-2FDA59106D22}"/>
                  </a:ext>
                </a:extLst>
              </p:cNvPr>
              <p:cNvSpPr txBox="1">
                <a:spLocks noRot="1" noChangeAspect="1" noMove="1" noResize="1" noEditPoints="1" noAdjustHandles="1" noChangeArrowheads="1" noChangeShapeType="1" noTextEdit="1"/>
              </p:cNvSpPr>
              <p:nvPr/>
            </p:nvSpPr>
            <p:spPr>
              <a:xfrm>
                <a:off x="6096000" y="2861785"/>
                <a:ext cx="6096000" cy="371127"/>
              </a:xfrm>
              <a:prstGeom prst="rect">
                <a:avLst/>
              </a:prstGeom>
              <a:blipFill>
                <a:blip r:embed="rId5"/>
                <a:stretch>
                  <a:fillRect b="-13115"/>
                </a:stretch>
              </a:blipFill>
            </p:spPr>
            <p:txBody>
              <a:bodyPr/>
              <a:lstStyle/>
              <a:p>
                <a:r>
                  <a:rPr lang="en-GB">
                    <a:noFill/>
                  </a:rPr>
                  <a:t> </a:t>
                </a:r>
              </a:p>
            </p:txBody>
          </p:sp>
        </mc:Fallback>
      </mc:AlternateContent>
      <p:sp>
        <p:nvSpPr>
          <p:cNvPr id="58" name="TextBox 57">
            <a:extLst>
              <a:ext uri="{FF2B5EF4-FFF2-40B4-BE49-F238E27FC236}">
                <a16:creationId xmlns:a16="http://schemas.microsoft.com/office/drawing/2014/main" id="{F88E83F5-BE14-4341-963F-3F890B07EEF1}"/>
              </a:ext>
            </a:extLst>
          </p:cNvPr>
          <p:cNvSpPr txBox="1"/>
          <p:nvPr/>
        </p:nvSpPr>
        <p:spPr>
          <a:xfrm>
            <a:off x="6456613" y="3885548"/>
            <a:ext cx="786808" cy="369332"/>
          </a:xfrm>
          <a:prstGeom prst="rect">
            <a:avLst/>
          </a:prstGeom>
          <a:noFill/>
        </p:spPr>
        <p:txBody>
          <a:bodyPr wrap="square">
            <a:spAutoFit/>
          </a:bodyPr>
          <a:lstStyle/>
          <a:p>
            <a:r>
              <a:rPr lang="en-US" altLang="zh-CN" dirty="0">
                <a:solidFill>
                  <a:srgbClr val="FF0000"/>
                </a:solidFill>
                <a:latin typeface="Comic Sans MS" pitchFamily="66" charset="0"/>
              </a:rPr>
              <a:t>SDE</a:t>
            </a:r>
            <a:endParaRPr lang="en-US" altLang="zh-CN" sz="1800" dirty="0">
              <a:solidFill>
                <a:srgbClr val="FF0000"/>
              </a:solidFill>
              <a:latin typeface="Comic Sans MS" pitchFamily="66" charset="0"/>
            </a:endParaRPr>
          </a:p>
        </p:txBody>
      </p:sp>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6622F2DC-8BCE-4B75-80BD-7A116D6E94B5}"/>
                  </a:ext>
                </a:extLst>
              </p:cNvPr>
              <p:cNvSpPr txBox="1"/>
              <p:nvPr/>
            </p:nvSpPr>
            <p:spPr>
              <a:xfrm>
                <a:off x="8057886" y="4103515"/>
                <a:ext cx="3228612" cy="369332"/>
              </a:xfrm>
              <a:prstGeom prst="rect">
                <a:avLst/>
              </a:prstGeom>
              <a:noFill/>
            </p:spPr>
            <p:txBody>
              <a:bodyPr wrap="square">
                <a:spAutoFit/>
              </a:bodyPr>
              <a:lstStyle/>
              <a:p>
                <a14:m>
                  <m:oMath xmlns:m="http://schemas.openxmlformats.org/officeDocument/2006/math">
                    <m:r>
                      <a:rPr lang="en-US" b="0" i="1" smtClean="0">
                        <a:latin typeface="Cambria Math" panose="02040503050406030204" pitchFamily="18" charset="0"/>
                      </a:rPr>
                      <m:t>𝑚</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m:t>
                        </m:r>
                      </m:e>
                      <m:sub>
                        <m:r>
                          <a:rPr lang="en-US" i="1">
                            <a:latin typeface="Cambria Math" panose="02040503050406030204" pitchFamily="18" charset="0"/>
                          </a:rPr>
                          <m:t>𝑡</m:t>
                        </m:r>
                      </m:sub>
                    </m:sSub>
                    <m:r>
                      <a:rPr lang="en-US" b="0" i="1" smtClean="0">
                        <a:latin typeface="Cambria Math" panose="02040503050406030204" pitchFamily="18" charset="0"/>
                      </a:rPr>
                      <m:t>𝑢</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𝜓</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𝑢</m:t>
                        </m:r>
                      </m:e>
                    </m:d>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𝜂</m:t>
                        </m:r>
                      </m:e>
                      <m:sub>
                        <m:r>
                          <a:rPr lang="en-US" b="0" i="1" smtClean="0">
                            <a:latin typeface="Cambria Math" panose="02040503050406030204" pitchFamily="18" charset="0"/>
                            <a:ea typeface="Cambria Math" panose="02040503050406030204" pitchFamily="18" charset="0"/>
                          </a:rPr>
                          <m:t>𝑡</m:t>
                        </m:r>
                      </m:sub>
                    </m:sSub>
                  </m:oMath>
                </a14:m>
                <a:r>
                  <a:rPr lang="en-GB" dirty="0"/>
                  <a:t>,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𝜂</m:t>
                        </m:r>
                      </m:e>
                      <m:sub>
                        <m:r>
                          <a:rPr lang="en-US" i="1">
                            <a:latin typeface="Cambria Math" panose="02040503050406030204" pitchFamily="18" charset="0"/>
                            <a:ea typeface="Cambria Math" panose="02040503050406030204" pitchFamily="18" charset="0"/>
                          </a:rPr>
                          <m:t>𝑡</m:t>
                        </m:r>
                      </m:sub>
                    </m:sSub>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𝜇</m:t>
                    </m:r>
                  </m:oMath>
                </a14:m>
                <a:r>
                  <a:rPr lang="en-GB" dirty="0"/>
                  <a:t>  </a:t>
                </a:r>
              </a:p>
            </p:txBody>
          </p:sp>
        </mc:Choice>
        <mc:Fallback xmlns="">
          <p:sp>
            <p:nvSpPr>
              <p:cNvPr id="59" name="TextBox 58">
                <a:extLst>
                  <a:ext uri="{FF2B5EF4-FFF2-40B4-BE49-F238E27FC236}">
                    <a16:creationId xmlns:a16="http://schemas.microsoft.com/office/drawing/2014/main" id="{6622F2DC-8BCE-4B75-80BD-7A116D6E94B5}"/>
                  </a:ext>
                </a:extLst>
              </p:cNvPr>
              <p:cNvSpPr txBox="1">
                <a:spLocks noRot="1" noChangeAspect="1" noMove="1" noResize="1" noEditPoints="1" noAdjustHandles="1" noChangeArrowheads="1" noChangeShapeType="1" noTextEdit="1"/>
              </p:cNvSpPr>
              <p:nvPr/>
            </p:nvSpPr>
            <p:spPr>
              <a:xfrm>
                <a:off x="8057886" y="4103515"/>
                <a:ext cx="3228612" cy="369332"/>
              </a:xfrm>
              <a:prstGeom prst="rect">
                <a:avLst/>
              </a:prstGeom>
              <a:blipFill>
                <a:blip r:embed="rId6"/>
                <a:stretch>
                  <a:fillRect t="-8197" b="-24590"/>
                </a:stretch>
              </a:blipFill>
            </p:spPr>
            <p:txBody>
              <a:bodyPr/>
              <a:lstStyle/>
              <a:p>
                <a:r>
                  <a:rPr lang="en-GB">
                    <a:noFill/>
                  </a:rPr>
                  <a:t> </a:t>
                </a:r>
              </a:p>
            </p:txBody>
          </p:sp>
        </mc:Fallback>
      </mc:AlternateContent>
      <p:sp>
        <p:nvSpPr>
          <p:cNvPr id="61" name="TextBox 60">
            <a:extLst>
              <a:ext uri="{FF2B5EF4-FFF2-40B4-BE49-F238E27FC236}">
                <a16:creationId xmlns:a16="http://schemas.microsoft.com/office/drawing/2014/main" id="{B91FBD4E-C834-4A02-A820-7563262847C6}"/>
              </a:ext>
            </a:extLst>
          </p:cNvPr>
          <p:cNvSpPr txBox="1"/>
          <p:nvPr/>
        </p:nvSpPr>
        <p:spPr>
          <a:xfrm>
            <a:off x="7945806" y="2856098"/>
            <a:ext cx="2502249" cy="371399"/>
          </a:xfrm>
          <a:prstGeom prst="rect">
            <a:avLst/>
          </a:prstGeom>
          <a:noFill/>
          <a:ln w="19050">
            <a:solidFill>
              <a:schemeClr val="tx1"/>
            </a:solidFill>
          </a:ln>
        </p:spPr>
        <p:txBody>
          <a:bodyPr wrap="square" rtlCol="0">
            <a:spAutoFit/>
          </a:bodyPr>
          <a:lstStyle/>
          <a:p>
            <a:pPr algn="just"/>
            <a:endParaRPr lang="en-US" altLang="zh-CN" sz="1600" dirty="0">
              <a:latin typeface="Comic Sans MS" pitchFamily="66" charset="0"/>
            </a:endParaRPr>
          </a:p>
        </p:txBody>
      </p:sp>
    </p:spTree>
    <p:extLst>
      <p:ext uri="{BB962C8B-B14F-4D97-AF65-F5344CB8AC3E}">
        <p14:creationId xmlns:p14="http://schemas.microsoft.com/office/powerpoint/2010/main" val="3303940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C826796D-F702-4087-90CE-ED79D4F62FAA}"/>
              </a:ext>
            </a:extLst>
          </p:cNvPr>
          <p:cNvSpPr/>
          <p:nvPr/>
        </p:nvSpPr>
        <p:spPr>
          <a:xfrm>
            <a:off x="3463704" y="2760230"/>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32" name="TextBox 31">
            <a:extLst>
              <a:ext uri="{FF2B5EF4-FFF2-40B4-BE49-F238E27FC236}">
                <a16:creationId xmlns:a16="http://schemas.microsoft.com/office/drawing/2014/main" id="{F84BE9EC-6F30-4E7E-974B-ECC04735E768}"/>
              </a:ext>
            </a:extLst>
          </p:cNvPr>
          <p:cNvSpPr txBox="1"/>
          <p:nvPr/>
        </p:nvSpPr>
        <p:spPr>
          <a:xfrm>
            <a:off x="3359340" y="3008373"/>
            <a:ext cx="1710267" cy="923330"/>
          </a:xfrm>
          <a:prstGeom prst="rect">
            <a:avLst/>
          </a:prstGeom>
          <a:noFill/>
        </p:spPr>
        <p:txBody>
          <a:bodyPr wrap="square">
            <a:spAutoFit/>
          </a:bodyPr>
          <a:lstStyle/>
          <a:p>
            <a:pPr algn="ctr"/>
            <a:r>
              <a:rPr lang="en-US" altLang="zh-CN" sz="1800" dirty="0">
                <a:solidFill>
                  <a:srgbClr val="FF0000"/>
                </a:solidFill>
                <a:latin typeface="Comic Sans MS" pitchFamily="66" charset="0"/>
              </a:rPr>
              <a:t>4</a:t>
            </a:r>
          </a:p>
          <a:p>
            <a:pPr algn="ctr"/>
            <a:r>
              <a:rPr lang="en-US" altLang="zh-CN" sz="1800" dirty="0">
                <a:solidFill>
                  <a:srgbClr val="FF0000"/>
                </a:solidFill>
                <a:latin typeface="Comic Sans MS" pitchFamily="66" charset="0"/>
              </a:rPr>
              <a:t>Constitutive</a:t>
            </a:r>
            <a:endParaRPr lang="en-US" altLang="zh-CN" dirty="0">
              <a:solidFill>
                <a:srgbClr val="FF0000"/>
              </a:solidFill>
              <a:latin typeface="Comic Sans MS" pitchFamily="66" charset="0"/>
            </a:endParaRPr>
          </a:p>
          <a:p>
            <a:pPr algn="ctr"/>
            <a:r>
              <a:rPr lang="en-US" dirty="0">
                <a:solidFill>
                  <a:srgbClr val="FF0000"/>
                </a:solidFill>
                <a:latin typeface="Comic Sans MS" pitchFamily="66" charset="0"/>
              </a:rPr>
              <a:t>Model</a:t>
            </a:r>
            <a:endParaRPr lang="en-GB" dirty="0">
              <a:solidFill>
                <a:srgbClr val="FF0000"/>
              </a:solidFill>
            </a:endParaRPr>
          </a:p>
        </p:txBody>
      </p:sp>
      <p:sp>
        <p:nvSpPr>
          <p:cNvPr id="33" name="Oval 32">
            <a:extLst>
              <a:ext uri="{FF2B5EF4-FFF2-40B4-BE49-F238E27FC236}">
                <a16:creationId xmlns:a16="http://schemas.microsoft.com/office/drawing/2014/main" id="{E7294D65-5004-4220-ABBF-0F79BE10525E}"/>
              </a:ext>
            </a:extLst>
          </p:cNvPr>
          <p:cNvSpPr/>
          <p:nvPr/>
        </p:nvSpPr>
        <p:spPr>
          <a:xfrm>
            <a:off x="1333958" y="3691170"/>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34" name="TextBox 33">
            <a:extLst>
              <a:ext uri="{FF2B5EF4-FFF2-40B4-BE49-F238E27FC236}">
                <a16:creationId xmlns:a16="http://schemas.microsoft.com/office/drawing/2014/main" id="{CE3CAC27-4721-44FF-A7CD-B7D6AE3C13C4}"/>
              </a:ext>
            </a:extLst>
          </p:cNvPr>
          <p:cNvSpPr txBox="1"/>
          <p:nvPr/>
        </p:nvSpPr>
        <p:spPr>
          <a:xfrm>
            <a:off x="1229594" y="3759763"/>
            <a:ext cx="1710267" cy="1200329"/>
          </a:xfrm>
          <a:prstGeom prst="rect">
            <a:avLst/>
          </a:prstGeom>
          <a:noFill/>
        </p:spPr>
        <p:txBody>
          <a:bodyPr wrap="square">
            <a:spAutoFit/>
          </a:bodyPr>
          <a:lstStyle/>
          <a:p>
            <a:pPr algn="ctr"/>
            <a:r>
              <a:rPr lang="en-US" altLang="zh-CN" sz="1800" dirty="0">
                <a:solidFill>
                  <a:srgbClr val="FF0000"/>
                </a:solidFill>
                <a:latin typeface="Comic Sans MS" pitchFamily="66" charset="0"/>
              </a:rPr>
              <a:t>5</a:t>
            </a:r>
          </a:p>
          <a:p>
            <a:pPr algn="ctr"/>
            <a:r>
              <a:rPr lang="en-US" altLang="zh-CN" sz="1800" dirty="0">
                <a:solidFill>
                  <a:srgbClr val="FF0000"/>
                </a:solidFill>
                <a:latin typeface="Comic Sans MS" pitchFamily="66" charset="0"/>
              </a:rPr>
              <a:t>Lower </a:t>
            </a:r>
          </a:p>
          <a:p>
            <a:pPr algn="ctr"/>
            <a:r>
              <a:rPr lang="en-US" dirty="0">
                <a:solidFill>
                  <a:srgbClr val="FF0000"/>
                </a:solidFill>
                <a:latin typeface="Comic Sans MS" pitchFamily="66" charset="0"/>
              </a:rPr>
              <a:t>scale</a:t>
            </a:r>
          </a:p>
          <a:p>
            <a:pPr algn="ctr"/>
            <a:r>
              <a:rPr lang="en-US" dirty="0">
                <a:solidFill>
                  <a:srgbClr val="FF0000"/>
                </a:solidFill>
                <a:latin typeface="Comic Sans MS" pitchFamily="66" charset="0"/>
              </a:rPr>
              <a:t>model</a:t>
            </a:r>
            <a:endParaRPr lang="en-GB" dirty="0">
              <a:solidFill>
                <a:srgbClr val="FF0000"/>
              </a:solidFill>
            </a:endParaRPr>
          </a:p>
        </p:txBody>
      </p:sp>
      <p:sp>
        <p:nvSpPr>
          <p:cNvPr id="35" name="TextBox 34">
            <a:extLst>
              <a:ext uri="{FF2B5EF4-FFF2-40B4-BE49-F238E27FC236}">
                <a16:creationId xmlns:a16="http://schemas.microsoft.com/office/drawing/2014/main" id="{A4DE5C04-267E-47D3-BCC7-B03418FFCF3D}"/>
              </a:ext>
            </a:extLst>
          </p:cNvPr>
          <p:cNvSpPr txBox="1"/>
          <p:nvPr/>
        </p:nvSpPr>
        <p:spPr>
          <a:xfrm rot="19038998">
            <a:off x="2390559" y="4235707"/>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Asymptotic</a:t>
            </a:r>
            <a:endParaRPr lang="en-GB" sz="1400" i="1" dirty="0">
              <a:solidFill>
                <a:srgbClr val="011A95"/>
              </a:solidFill>
            </a:endParaRPr>
          </a:p>
        </p:txBody>
      </p:sp>
      <p:sp>
        <p:nvSpPr>
          <p:cNvPr id="36" name="TextBox 35">
            <a:extLst>
              <a:ext uri="{FF2B5EF4-FFF2-40B4-BE49-F238E27FC236}">
                <a16:creationId xmlns:a16="http://schemas.microsoft.com/office/drawing/2014/main" id="{CD018835-6068-4A36-BDC1-E15759A042C7}"/>
              </a:ext>
            </a:extLst>
          </p:cNvPr>
          <p:cNvSpPr txBox="1"/>
          <p:nvPr/>
        </p:nvSpPr>
        <p:spPr>
          <a:xfrm rot="19038998">
            <a:off x="2241484" y="3814707"/>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Guess</a:t>
            </a:r>
            <a:endParaRPr lang="en-GB" sz="1400" i="1" dirty="0">
              <a:solidFill>
                <a:srgbClr val="011A95"/>
              </a:solidFill>
            </a:endParaRPr>
          </a:p>
        </p:txBody>
      </p:sp>
      <p:cxnSp>
        <p:nvCxnSpPr>
          <p:cNvPr id="37" name="Straight Arrow Connector 36">
            <a:extLst>
              <a:ext uri="{FF2B5EF4-FFF2-40B4-BE49-F238E27FC236}">
                <a16:creationId xmlns:a16="http://schemas.microsoft.com/office/drawing/2014/main" id="{DBC0DBB3-FE9C-4053-ADE3-CFD326EF438E}"/>
              </a:ext>
            </a:extLst>
          </p:cNvPr>
          <p:cNvCxnSpPr>
            <a:cxnSpLocks/>
          </p:cNvCxnSpPr>
          <p:nvPr/>
        </p:nvCxnSpPr>
        <p:spPr>
          <a:xfrm flipV="1">
            <a:off x="2888475" y="3887667"/>
            <a:ext cx="619225" cy="523422"/>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9F69DE8-D07F-4DAF-81B2-C598434A962E}"/>
              </a:ext>
            </a:extLst>
          </p:cNvPr>
          <p:cNvSpPr txBox="1"/>
          <p:nvPr/>
        </p:nvSpPr>
        <p:spPr>
          <a:xfrm>
            <a:off x="5781039" y="1133561"/>
            <a:ext cx="5659667" cy="584775"/>
          </a:xfrm>
          <a:prstGeom prst="rect">
            <a:avLst/>
          </a:prstGeom>
          <a:noFill/>
          <a:ln>
            <a:solidFill>
              <a:schemeClr val="tx2"/>
            </a:solidFill>
          </a:ln>
        </p:spPr>
        <p:txBody>
          <a:bodyPr wrap="square">
            <a:spAutoFit/>
          </a:bodyPr>
          <a:lstStyle/>
          <a:p>
            <a:pPr marL="285750" indent="-285750" algn="just">
              <a:buFont typeface="Arial" panose="020B0604020202020204" pitchFamily="34" charset="0"/>
              <a:buChar char="•"/>
            </a:pPr>
            <a:r>
              <a:rPr lang="en-US" altLang="zh-CN" sz="1600" dirty="0">
                <a:latin typeface="Comic Sans MS" pitchFamily="66" charset="0"/>
              </a:rPr>
              <a:t>A dimension reduction process – what </a:t>
            </a:r>
            <a:r>
              <a:rPr lang="en-US" altLang="zh-CN" sz="1600" dirty="0">
                <a:solidFill>
                  <a:srgbClr val="FF0000"/>
                </a:solidFill>
                <a:latin typeface="Comic Sans MS" pitchFamily="66" charset="0"/>
              </a:rPr>
              <a:t>information</a:t>
            </a:r>
            <a:r>
              <a:rPr lang="en-US" altLang="zh-CN" sz="1600" dirty="0">
                <a:latin typeface="Comic Sans MS" pitchFamily="66" charset="0"/>
              </a:rPr>
              <a:t> should we pass?</a:t>
            </a:r>
          </a:p>
        </p:txBody>
      </p:sp>
      <p:sp>
        <p:nvSpPr>
          <p:cNvPr id="41" name="Subtitle 2">
            <a:extLst>
              <a:ext uri="{FF2B5EF4-FFF2-40B4-BE49-F238E27FC236}">
                <a16:creationId xmlns:a16="http://schemas.microsoft.com/office/drawing/2014/main" id="{47C9D095-BEEF-462F-8B17-7F95B3DC461B}"/>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Multiscale modeling</a:t>
            </a:r>
            <a:endParaRPr lang="en-US" dirty="0"/>
          </a:p>
        </p:txBody>
      </p:sp>
    </p:spTree>
    <p:extLst>
      <p:ext uri="{BB962C8B-B14F-4D97-AF65-F5344CB8AC3E}">
        <p14:creationId xmlns:p14="http://schemas.microsoft.com/office/powerpoint/2010/main" val="3829195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ubtitle 2">
            <a:extLst>
              <a:ext uri="{FF2B5EF4-FFF2-40B4-BE49-F238E27FC236}">
                <a16:creationId xmlns:a16="http://schemas.microsoft.com/office/drawing/2014/main" id="{EE050BA8-A95C-4AD4-9566-614B7222B9F8}"/>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 approaches</a:t>
            </a:r>
            <a:endParaRPr lang="en-US" dirty="0"/>
          </a:p>
        </p:txBody>
      </p:sp>
      <p:sp>
        <p:nvSpPr>
          <p:cNvPr id="11" name="TextBox 10">
            <a:extLst>
              <a:ext uri="{FF2B5EF4-FFF2-40B4-BE49-F238E27FC236}">
                <a16:creationId xmlns:a16="http://schemas.microsoft.com/office/drawing/2014/main" id="{27C14D7A-5BFE-4782-AE69-13CE055BDBFD}"/>
              </a:ext>
            </a:extLst>
          </p:cNvPr>
          <p:cNvSpPr txBox="1"/>
          <p:nvPr/>
        </p:nvSpPr>
        <p:spPr>
          <a:xfrm>
            <a:off x="1748969" y="1357310"/>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Two scale problem in stress analysis</a:t>
            </a:r>
          </a:p>
        </p:txBody>
      </p:sp>
      <p:sp>
        <p:nvSpPr>
          <p:cNvPr id="21" name="TextBox 20">
            <a:extLst>
              <a:ext uri="{FF2B5EF4-FFF2-40B4-BE49-F238E27FC236}">
                <a16:creationId xmlns:a16="http://schemas.microsoft.com/office/drawing/2014/main" id="{3B139967-6FB4-4889-82C2-16B466AAF4C5}"/>
              </a:ext>
            </a:extLst>
          </p:cNvPr>
          <p:cNvSpPr txBox="1"/>
          <p:nvPr/>
        </p:nvSpPr>
        <p:spPr>
          <a:xfrm>
            <a:off x="7239786" y="1228274"/>
            <a:ext cx="4632173" cy="5355312"/>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When speaking multiscale problems: </a:t>
            </a:r>
          </a:p>
          <a:p>
            <a:pPr marL="742950" lvl="1" indent="-285750">
              <a:buFont typeface="Arial" panose="020B0604020202020204" pitchFamily="34" charset="0"/>
              <a:buChar char="•"/>
            </a:pPr>
            <a:r>
              <a:rPr lang="en-US" dirty="0">
                <a:latin typeface="Comic Sans MS" panose="030F0702030302020204" pitchFamily="66" charset="0"/>
              </a:rPr>
              <a:t>We often refer to a simple scenario of a </a:t>
            </a:r>
            <a:r>
              <a:rPr lang="en-US" dirty="0">
                <a:solidFill>
                  <a:srgbClr val="FF0000"/>
                </a:solidFill>
                <a:latin typeface="Comic Sans MS" panose="030F0702030302020204" pitchFamily="66" charset="0"/>
              </a:rPr>
              <a:t>two-scale </a:t>
            </a:r>
            <a:r>
              <a:rPr lang="en-US" dirty="0">
                <a:latin typeface="Comic Sans MS" panose="030F0702030302020204" pitchFamily="66" charset="0"/>
              </a:rPr>
              <a:t>problem.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solidFill>
                  <a:srgbClr val="FF0000"/>
                </a:solidFill>
                <a:latin typeface="Comic Sans MS" panose="030F0702030302020204" pitchFamily="66" charset="0"/>
              </a:rPr>
              <a:t>Macroscale</a:t>
            </a:r>
            <a:r>
              <a:rPr lang="en-US" dirty="0">
                <a:latin typeface="Comic Sans MS" panose="030F0702030302020204" pitchFamily="66" charset="0"/>
              </a:rPr>
              <a:t>: larger scale (e.g., engineering device level). </a:t>
            </a:r>
          </a:p>
          <a:p>
            <a:pPr marL="285750"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Microscale: small scale (e.g., </a:t>
            </a:r>
            <a:r>
              <a:rPr lang="en-US" dirty="0" err="1">
                <a:latin typeface="Comic Sans MS" panose="030F0702030302020204" pitchFamily="66" charset="0"/>
              </a:rPr>
              <a:t>atomc</a:t>
            </a:r>
            <a:r>
              <a:rPr lang="en-US" dirty="0">
                <a:latin typeface="Comic Sans MS" panose="030F0702030302020204" pitchFamily="66" charset="0"/>
              </a:rPr>
              <a:t> scale)</a:t>
            </a:r>
          </a:p>
          <a:p>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We are interested in the </a:t>
            </a:r>
            <a:r>
              <a:rPr lang="en-US" dirty="0">
                <a:solidFill>
                  <a:srgbClr val="FF0000"/>
                </a:solidFill>
                <a:latin typeface="Comic Sans MS" panose="030F0702030302020204" pitchFamily="66" charset="0"/>
              </a:rPr>
              <a:t>macroscopic response</a:t>
            </a:r>
            <a:r>
              <a:rPr lang="en-US" dirty="0">
                <a:latin typeface="Comic Sans MS" panose="030F0702030302020204" pitchFamily="66" charset="0"/>
              </a:rPr>
              <a:t> of a body and how it depends </a:t>
            </a:r>
            <a:r>
              <a:rPr lang="en-US" dirty="0">
                <a:solidFill>
                  <a:srgbClr val="FF0000"/>
                </a:solidFill>
                <a:latin typeface="Comic Sans MS" panose="030F0702030302020204" pitchFamily="66" charset="0"/>
              </a:rPr>
              <a:t>on features </a:t>
            </a:r>
            <a:r>
              <a:rPr lang="en-US" dirty="0">
                <a:latin typeface="Comic Sans MS" panose="030F0702030302020204" pitchFamily="66" charset="0"/>
              </a:rPr>
              <a:t>on the </a:t>
            </a:r>
            <a:r>
              <a:rPr lang="en-US" dirty="0">
                <a:solidFill>
                  <a:srgbClr val="FF0000"/>
                </a:solidFill>
                <a:latin typeface="Comic Sans MS" panose="030F0702030302020204" pitchFamily="66" charset="0"/>
              </a:rPr>
              <a:t>microscale </a:t>
            </a:r>
            <a:r>
              <a:rPr lang="en-US" dirty="0">
                <a:latin typeface="Comic Sans MS" panose="030F0702030302020204" pitchFamily="66" charset="0"/>
              </a:rPr>
              <a:t>of the consisting materials. </a:t>
            </a:r>
          </a:p>
          <a:p>
            <a:pPr marL="285750"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Ultimately, we would like to tackle the </a:t>
            </a:r>
            <a:r>
              <a:rPr lang="en-US" dirty="0">
                <a:solidFill>
                  <a:srgbClr val="FF0000"/>
                </a:solidFill>
                <a:latin typeface="Comic Sans MS" panose="030F0702030302020204" pitchFamily="66" charset="0"/>
              </a:rPr>
              <a:t>inverse problem</a:t>
            </a:r>
            <a:r>
              <a:rPr lang="en-US" dirty="0">
                <a:latin typeface="Comic Sans MS" panose="030F0702030302020204" pitchFamily="66" charset="0"/>
              </a:rPr>
              <a:t>: to achieve certain macroscale behavior, how do we </a:t>
            </a:r>
            <a:r>
              <a:rPr lang="en-US" dirty="0">
                <a:solidFill>
                  <a:srgbClr val="FF0000"/>
                </a:solidFill>
                <a:latin typeface="Comic Sans MS" panose="030F0702030302020204" pitchFamily="66" charset="0"/>
              </a:rPr>
              <a:t>design the microscale</a:t>
            </a:r>
            <a:r>
              <a:rPr lang="en-US" dirty="0">
                <a:latin typeface="Comic Sans MS" panose="030F0702030302020204" pitchFamily="66" charset="0"/>
              </a:rPr>
              <a:t> response?</a:t>
            </a:r>
            <a:endParaRPr lang="en-US" dirty="0">
              <a:solidFill>
                <a:srgbClr val="FF0000"/>
              </a:solidFill>
              <a:latin typeface="Comic Sans MS" panose="030F0702030302020204" pitchFamily="66" charset="0"/>
            </a:endParaRPr>
          </a:p>
        </p:txBody>
      </p:sp>
      <p:grpSp>
        <p:nvGrpSpPr>
          <p:cNvPr id="35" name="Group 34">
            <a:extLst>
              <a:ext uri="{FF2B5EF4-FFF2-40B4-BE49-F238E27FC236}">
                <a16:creationId xmlns:a16="http://schemas.microsoft.com/office/drawing/2014/main" id="{C7F749F1-C7C9-4000-BDF5-138C80FD2AAA}"/>
              </a:ext>
            </a:extLst>
          </p:cNvPr>
          <p:cNvGrpSpPr/>
          <p:nvPr/>
        </p:nvGrpSpPr>
        <p:grpSpPr>
          <a:xfrm>
            <a:off x="-825875" y="1841422"/>
            <a:ext cx="8439525" cy="3036340"/>
            <a:chOff x="475875" y="833124"/>
            <a:chExt cx="10046608" cy="3614530"/>
          </a:xfrm>
        </p:grpSpPr>
        <p:pic>
          <p:nvPicPr>
            <p:cNvPr id="36" name="Picture 35">
              <a:extLst>
                <a:ext uri="{FF2B5EF4-FFF2-40B4-BE49-F238E27FC236}">
                  <a16:creationId xmlns:a16="http://schemas.microsoft.com/office/drawing/2014/main" id="{918AE0B2-D129-4CD2-9550-B1984DCEF33A}"/>
                </a:ext>
              </a:extLst>
            </p:cNvPr>
            <p:cNvPicPr>
              <a:picLocks noChangeAspect="1"/>
            </p:cNvPicPr>
            <p:nvPr/>
          </p:nvPicPr>
          <p:blipFill rotWithShape="1">
            <a:blip r:embed="rId3"/>
            <a:srcRect t="16748" b="10731"/>
            <a:stretch/>
          </p:blipFill>
          <p:spPr>
            <a:xfrm>
              <a:off x="2217737" y="1136651"/>
              <a:ext cx="7756525" cy="2667000"/>
            </a:xfrm>
            <a:prstGeom prst="rect">
              <a:avLst/>
            </a:prstGeom>
          </p:spPr>
        </p:pic>
        <p:sp>
          <p:nvSpPr>
            <p:cNvPr id="37" name="TextBox 36">
              <a:extLst>
                <a:ext uri="{FF2B5EF4-FFF2-40B4-BE49-F238E27FC236}">
                  <a16:creationId xmlns:a16="http://schemas.microsoft.com/office/drawing/2014/main" id="{1258903E-7731-4AD5-845D-D24D176523CF}"/>
                </a:ext>
              </a:extLst>
            </p:cNvPr>
            <p:cNvSpPr txBox="1"/>
            <p:nvPr/>
          </p:nvSpPr>
          <p:spPr>
            <a:xfrm>
              <a:off x="6672567" y="3803651"/>
              <a:ext cx="384991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Macroscale</a:t>
              </a:r>
            </a:p>
          </p:txBody>
        </p:sp>
        <p:sp>
          <p:nvSpPr>
            <p:cNvPr id="38" name="TextBox 37">
              <a:extLst>
                <a:ext uri="{FF2B5EF4-FFF2-40B4-BE49-F238E27FC236}">
                  <a16:creationId xmlns:a16="http://schemas.microsoft.com/office/drawing/2014/main" id="{5166A5E7-ACD0-44F6-BF0F-AC01F7DB3F72}"/>
                </a:ext>
              </a:extLst>
            </p:cNvPr>
            <p:cNvSpPr txBox="1"/>
            <p:nvPr/>
          </p:nvSpPr>
          <p:spPr>
            <a:xfrm>
              <a:off x="1598917" y="3803651"/>
              <a:ext cx="384991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Microscale</a:t>
              </a: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B382FF99-23BC-4E60-B5E3-AC139756D03F}"/>
                    </a:ext>
                  </a:extLst>
                </p:cNvPr>
                <p:cNvSpPr txBox="1"/>
                <p:nvPr/>
              </p:nvSpPr>
              <p:spPr>
                <a:xfrm>
                  <a:off x="5117770" y="2726433"/>
                  <a:ext cx="1813985" cy="42134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700" b="0" i="1" smtClean="0">
                            <a:solidFill>
                              <a:srgbClr val="0070C0"/>
                            </a:solidFill>
                            <a:latin typeface="Cambria Math" panose="02040503050406030204" pitchFamily="18" charset="0"/>
                          </a:rPr>
                          <m:t>{</m:t>
                        </m:r>
                        <m:sSub>
                          <m:sSubPr>
                            <m:ctrlPr>
                              <a:rPr lang="en-US" sz="1700" i="1">
                                <a:solidFill>
                                  <a:srgbClr val="0070C0"/>
                                </a:solidFill>
                                <a:latin typeface="Cambria Math" panose="02040503050406030204" pitchFamily="18" charset="0"/>
                                <a:ea typeface="Cambria Math" panose="02040503050406030204" pitchFamily="18" charset="0"/>
                              </a:rPr>
                            </m:ctrlPr>
                          </m:sSubPr>
                          <m:e>
                            <m:r>
                              <a:rPr lang="en-US" sz="1700" i="1">
                                <a:solidFill>
                                  <a:srgbClr val="0070C0"/>
                                </a:solidFill>
                                <a:latin typeface="Cambria Math" panose="02040503050406030204" pitchFamily="18" charset="0"/>
                                <a:ea typeface="Cambria Math" panose="02040503050406030204" pitchFamily="18" charset="0"/>
                              </a:rPr>
                              <m:t>𝜃</m:t>
                            </m:r>
                          </m:e>
                          <m:sub>
                            <m:r>
                              <a:rPr lang="en-US" sz="1700" i="1">
                                <a:solidFill>
                                  <a:srgbClr val="0070C0"/>
                                </a:solidFill>
                                <a:latin typeface="Cambria Math" panose="02040503050406030204" pitchFamily="18" charset="0"/>
                                <a:ea typeface="Cambria Math" panose="02040503050406030204" pitchFamily="18" charset="0"/>
                              </a:rPr>
                              <m:t>1</m:t>
                            </m:r>
                          </m:sub>
                        </m:sSub>
                        <m:r>
                          <a:rPr lang="en-US" sz="1700" i="1">
                            <a:solidFill>
                              <a:srgbClr val="0070C0"/>
                            </a:solidFill>
                            <a:latin typeface="Cambria Math" panose="02040503050406030204" pitchFamily="18" charset="0"/>
                            <a:ea typeface="Cambria Math" panose="02040503050406030204" pitchFamily="18" charset="0"/>
                          </a:rPr>
                          <m:t>,</m:t>
                        </m:r>
                        <m:sSub>
                          <m:sSubPr>
                            <m:ctrlPr>
                              <a:rPr lang="en-US" sz="1700" i="1">
                                <a:solidFill>
                                  <a:srgbClr val="0070C0"/>
                                </a:solidFill>
                                <a:latin typeface="Cambria Math" panose="02040503050406030204" pitchFamily="18" charset="0"/>
                                <a:ea typeface="Cambria Math" panose="02040503050406030204" pitchFamily="18" charset="0"/>
                              </a:rPr>
                            </m:ctrlPr>
                          </m:sSubPr>
                          <m:e>
                            <m:r>
                              <a:rPr lang="en-US" sz="1700" i="1">
                                <a:solidFill>
                                  <a:srgbClr val="0070C0"/>
                                </a:solidFill>
                                <a:latin typeface="Cambria Math" panose="02040503050406030204" pitchFamily="18" charset="0"/>
                                <a:ea typeface="Cambria Math" panose="02040503050406030204" pitchFamily="18" charset="0"/>
                              </a:rPr>
                              <m:t>𝜃</m:t>
                            </m:r>
                          </m:e>
                          <m:sub>
                            <m:r>
                              <a:rPr lang="en-US" sz="1700" i="1">
                                <a:solidFill>
                                  <a:srgbClr val="0070C0"/>
                                </a:solidFill>
                                <a:latin typeface="Cambria Math" panose="02040503050406030204" pitchFamily="18" charset="0"/>
                                <a:ea typeface="Cambria Math" panose="02040503050406030204" pitchFamily="18" charset="0"/>
                              </a:rPr>
                              <m:t>2</m:t>
                            </m:r>
                          </m:sub>
                        </m:sSub>
                        <m:r>
                          <a:rPr lang="en-US" sz="1700" i="1">
                            <a:solidFill>
                              <a:srgbClr val="0070C0"/>
                            </a:solidFill>
                            <a:latin typeface="Cambria Math" panose="02040503050406030204" pitchFamily="18" charset="0"/>
                            <a:ea typeface="Cambria Math" panose="02040503050406030204" pitchFamily="18" charset="0"/>
                          </a:rPr>
                          <m:t>,…,</m:t>
                        </m:r>
                        <m:sSub>
                          <m:sSubPr>
                            <m:ctrlPr>
                              <a:rPr lang="en-US" sz="1700" i="1">
                                <a:solidFill>
                                  <a:srgbClr val="0070C0"/>
                                </a:solidFill>
                                <a:latin typeface="Cambria Math" panose="02040503050406030204" pitchFamily="18" charset="0"/>
                                <a:ea typeface="Cambria Math" panose="02040503050406030204" pitchFamily="18" charset="0"/>
                              </a:rPr>
                            </m:ctrlPr>
                          </m:sSubPr>
                          <m:e>
                            <m:r>
                              <a:rPr lang="en-US" sz="1700" i="1">
                                <a:solidFill>
                                  <a:srgbClr val="0070C0"/>
                                </a:solidFill>
                                <a:latin typeface="Cambria Math" panose="02040503050406030204" pitchFamily="18" charset="0"/>
                                <a:ea typeface="Cambria Math" panose="02040503050406030204" pitchFamily="18" charset="0"/>
                              </a:rPr>
                              <m:t>𝜃</m:t>
                            </m:r>
                          </m:e>
                          <m:sub>
                            <m:r>
                              <a:rPr lang="en-US" sz="1700" i="1">
                                <a:solidFill>
                                  <a:srgbClr val="0070C0"/>
                                </a:solidFill>
                                <a:latin typeface="Cambria Math" panose="02040503050406030204" pitchFamily="18" charset="0"/>
                                <a:ea typeface="Cambria Math" panose="02040503050406030204" pitchFamily="18" charset="0"/>
                              </a:rPr>
                              <m:t>𝑁</m:t>
                            </m:r>
                          </m:sub>
                        </m:sSub>
                        <m:r>
                          <a:rPr lang="en-US" sz="1700" b="0" i="1" smtClean="0">
                            <a:solidFill>
                              <a:srgbClr val="0070C0"/>
                            </a:solidFill>
                            <a:latin typeface="Cambria Math" panose="02040503050406030204" pitchFamily="18" charset="0"/>
                            <a:ea typeface="Cambria Math" panose="02040503050406030204" pitchFamily="18" charset="0"/>
                          </a:rPr>
                          <m:t>}</m:t>
                        </m:r>
                      </m:oMath>
                    </m:oMathPara>
                  </a14:m>
                  <a:endParaRPr lang="en-US" sz="1700" dirty="0">
                    <a:solidFill>
                      <a:srgbClr val="0070C0"/>
                    </a:solidFill>
                  </a:endParaRPr>
                </a:p>
              </p:txBody>
            </p:sp>
          </mc:Choice>
          <mc:Fallback xmlns="">
            <p:sp>
              <p:nvSpPr>
                <p:cNvPr id="39" name="TextBox 38">
                  <a:extLst>
                    <a:ext uri="{FF2B5EF4-FFF2-40B4-BE49-F238E27FC236}">
                      <a16:creationId xmlns:a16="http://schemas.microsoft.com/office/drawing/2014/main" id="{B382FF99-23BC-4E60-B5E3-AC139756D03F}"/>
                    </a:ext>
                  </a:extLst>
                </p:cNvPr>
                <p:cNvSpPr txBox="1">
                  <a:spLocks noRot="1" noChangeAspect="1" noMove="1" noResize="1" noEditPoints="1" noAdjustHandles="1" noChangeArrowheads="1" noChangeShapeType="1" noTextEdit="1"/>
                </p:cNvSpPr>
                <p:nvPr/>
              </p:nvSpPr>
              <p:spPr>
                <a:xfrm>
                  <a:off x="5117770" y="2726433"/>
                  <a:ext cx="1813985" cy="421342"/>
                </a:xfrm>
                <a:prstGeom prst="rect">
                  <a:avLst/>
                </a:prstGeom>
                <a:blipFill>
                  <a:blip r:embed="rId4"/>
                  <a:stretch>
                    <a:fillRect b="-1206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32CB1026-266E-42B2-87E8-8526ABAD9854}"/>
                    </a:ext>
                  </a:extLst>
                </p:cNvPr>
                <p:cNvSpPr txBox="1"/>
                <p:nvPr/>
              </p:nvSpPr>
              <p:spPr>
                <a:xfrm>
                  <a:off x="7780377" y="833124"/>
                  <a:ext cx="1634294" cy="353943"/>
                </a:xfrm>
                <a:prstGeom prst="rect">
                  <a:avLst/>
                </a:prstGeom>
                <a:noFill/>
              </p:spPr>
              <p:txBody>
                <a:bodyPr wrap="none" rtlCol="0">
                  <a:spAutoFit/>
                </a:bodyPr>
                <a:lstStyle/>
                <a:p>
                  <a:r>
                    <a:rPr lang="en-US" sz="1700" b="0" dirty="0">
                      <a:solidFill>
                        <a:srgbClr val="0070C0"/>
                      </a:solidFill>
                    </a:rPr>
                    <a:t>{</a:t>
                  </a:r>
                  <a14:m>
                    <m:oMath xmlns:m="http://schemas.openxmlformats.org/officeDocument/2006/math">
                      <m:r>
                        <a:rPr lang="en-US" sz="1700" b="0" i="1" smtClean="0">
                          <a:solidFill>
                            <a:srgbClr val="0070C0"/>
                          </a:solidFill>
                          <a:latin typeface="Cambria Math" panose="02040503050406030204" pitchFamily="18" charset="0"/>
                        </a:rPr>
                        <m:t>𝐸</m:t>
                      </m:r>
                      <m:d>
                        <m:dPr>
                          <m:ctrlPr>
                            <a:rPr lang="en-US" sz="1700" b="0" i="1" smtClean="0">
                              <a:solidFill>
                                <a:srgbClr val="0070C0"/>
                              </a:solidFill>
                              <a:latin typeface="Cambria Math" panose="02040503050406030204" pitchFamily="18" charset="0"/>
                            </a:rPr>
                          </m:ctrlPr>
                        </m:dPr>
                        <m:e>
                          <m:r>
                            <a:rPr lang="en-US" sz="1700" b="0" i="1" smtClean="0">
                              <a:solidFill>
                                <a:srgbClr val="0070C0"/>
                              </a:solidFill>
                              <a:latin typeface="Cambria Math" panose="02040503050406030204" pitchFamily="18" charset="0"/>
                            </a:rPr>
                            <m:t>𝑥</m:t>
                          </m:r>
                          <m:r>
                            <a:rPr lang="en-US" sz="1700" b="0" i="1" smtClean="0">
                              <a:solidFill>
                                <a:srgbClr val="0070C0"/>
                              </a:solidFill>
                              <a:latin typeface="Cambria Math" panose="02040503050406030204" pitchFamily="18" charset="0"/>
                            </a:rPr>
                            <m:t>,</m:t>
                          </m:r>
                          <m:r>
                            <a:rPr lang="en-US" sz="1700" b="0" i="1" smtClean="0">
                              <a:solidFill>
                                <a:srgbClr val="0070C0"/>
                              </a:solidFill>
                              <a:latin typeface="Cambria Math" panose="02040503050406030204" pitchFamily="18" charset="0"/>
                              <a:ea typeface="Cambria Math" panose="02040503050406030204" pitchFamily="18" charset="0"/>
                            </a:rPr>
                            <m:t>𝑡</m:t>
                          </m:r>
                        </m:e>
                      </m:d>
                      <m:r>
                        <a:rPr lang="en-US" sz="1700" b="0" i="1" smtClean="0">
                          <a:solidFill>
                            <a:srgbClr val="0070C0"/>
                          </a:solidFill>
                          <a:latin typeface="Cambria Math" panose="02040503050406030204" pitchFamily="18" charset="0"/>
                          <a:ea typeface="Cambria Math" panose="02040503050406030204" pitchFamily="18" charset="0"/>
                        </a:rPr>
                        <m:t>,</m:t>
                      </m:r>
                      <m:r>
                        <a:rPr lang="en-US" sz="1700" i="1">
                          <a:solidFill>
                            <a:srgbClr val="0070C0"/>
                          </a:solidFill>
                          <a:latin typeface="Cambria Math" panose="02040503050406030204" pitchFamily="18" charset="0"/>
                          <a:ea typeface="Cambria Math" panose="02040503050406030204" pitchFamily="18" charset="0"/>
                        </a:rPr>
                        <m:t>𝜎</m:t>
                      </m:r>
                      <m:d>
                        <m:dPr>
                          <m:ctrlPr>
                            <a:rPr lang="en-US" sz="1700" i="1">
                              <a:solidFill>
                                <a:srgbClr val="0070C0"/>
                              </a:solidFill>
                              <a:latin typeface="Cambria Math" panose="02040503050406030204" pitchFamily="18" charset="0"/>
                            </a:rPr>
                          </m:ctrlPr>
                        </m:dPr>
                        <m:e>
                          <m:r>
                            <a:rPr lang="en-US" sz="1700" b="0" i="1" smtClean="0">
                              <a:solidFill>
                                <a:srgbClr val="0070C0"/>
                              </a:solidFill>
                              <a:latin typeface="Cambria Math" panose="02040503050406030204" pitchFamily="18" charset="0"/>
                            </a:rPr>
                            <m:t>𝑥</m:t>
                          </m:r>
                          <m:r>
                            <a:rPr lang="en-US" sz="1700" b="0" i="1" smtClean="0">
                              <a:solidFill>
                                <a:srgbClr val="0070C0"/>
                              </a:solidFill>
                              <a:latin typeface="Cambria Math" panose="02040503050406030204" pitchFamily="18" charset="0"/>
                            </a:rPr>
                            <m:t>,</m:t>
                          </m:r>
                          <m:r>
                            <a:rPr lang="en-US" sz="1700" i="1">
                              <a:solidFill>
                                <a:srgbClr val="0070C0"/>
                              </a:solidFill>
                              <a:latin typeface="Cambria Math" panose="02040503050406030204" pitchFamily="18" charset="0"/>
                            </a:rPr>
                            <m:t>𝑡</m:t>
                          </m:r>
                        </m:e>
                      </m:d>
                    </m:oMath>
                  </a14:m>
                  <a:r>
                    <a:rPr lang="en-US" sz="1700" dirty="0">
                      <a:solidFill>
                        <a:srgbClr val="0070C0"/>
                      </a:solidFill>
                    </a:rPr>
                    <a:t>}</a:t>
                  </a:r>
                </a:p>
              </p:txBody>
            </p:sp>
          </mc:Choice>
          <mc:Fallback xmlns="">
            <p:sp>
              <p:nvSpPr>
                <p:cNvPr id="41" name="TextBox 40">
                  <a:extLst>
                    <a:ext uri="{FF2B5EF4-FFF2-40B4-BE49-F238E27FC236}">
                      <a16:creationId xmlns:a16="http://schemas.microsoft.com/office/drawing/2014/main" id="{32CB1026-266E-42B2-87E8-8526ABAD9854}"/>
                    </a:ext>
                  </a:extLst>
                </p:cNvPr>
                <p:cNvSpPr txBox="1">
                  <a:spLocks noRot="1" noChangeAspect="1" noMove="1" noResize="1" noEditPoints="1" noAdjustHandles="1" noChangeArrowheads="1" noChangeShapeType="1" noTextEdit="1"/>
                </p:cNvSpPr>
                <p:nvPr/>
              </p:nvSpPr>
              <p:spPr>
                <a:xfrm>
                  <a:off x="7780377" y="833124"/>
                  <a:ext cx="1634294" cy="353943"/>
                </a:xfrm>
                <a:prstGeom prst="rect">
                  <a:avLst/>
                </a:prstGeom>
                <a:blipFill>
                  <a:blip r:embed="rId6"/>
                  <a:stretch>
                    <a:fillRect l="-2667" t="-6122" r="-20889" b="-4489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461A315E-5CA6-4062-B873-45D2BB231C14}"/>
                    </a:ext>
                  </a:extLst>
                </p:cNvPr>
                <p:cNvSpPr txBox="1"/>
                <p:nvPr/>
              </p:nvSpPr>
              <p:spPr>
                <a:xfrm>
                  <a:off x="2359356" y="839175"/>
                  <a:ext cx="2329036" cy="353943"/>
                </a:xfrm>
                <a:prstGeom prst="rect">
                  <a:avLst/>
                </a:prstGeom>
                <a:noFill/>
              </p:spPr>
              <p:txBody>
                <a:bodyPr wrap="none" rtlCol="0">
                  <a:spAutoFit/>
                </a:bodyPr>
                <a:lstStyle/>
                <a:p>
                  <a:r>
                    <a:rPr lang="en-US" sz="1700" b="0" dirty="0">
                      <a:solidFill>
                        <a:srgbClr val="0070C0"/>
                      </a:solidFill>
                    </a:rPr>
                    <a:t>{</a:t>
                  </a:r>
                  <a14:m>
                    <m:oMath xmlns:m="http://schemas.openxmlformats.org/officeDocument/2006/math">
                      <m:sSub>
                        <m:sSubPr>
                          <m:ctrlPr>
                            <a:rPr lang="en-US" sz="1700" b="0" i="1" smtClean="0">
                              <a:solidFill>
                                <a:srgbClr val="0070C0"/>
                              </a:solidFill>
                              <a:latin typeface="Cambria Math" panose="02040503050406030204" pitchFamily="18" charset="0"/>
                            </a:rPr>
                          </m:ctrlPr>
                        </m:sSubPr>
                        <m:e>
                          <m:r>
                            <a:rPr lang="en-US" sz="1700" i="1">
                              <a:solidFill>
                                <a:srgbClr val="0070C0"/>
                              </a:solidFill>
                              <a:latin typeface="Cambria Math" panose="02040503050406030204" pitchFamily="18" charset="0"/>
                            </a:rPr>
                            <m:t>𝐸</m:t>
                          </m:r>
                        </m:e>
                        <m:sub>
                          <m:r>
                            <a:rPr lang="en-US" sz="1700" b="0" i="1" smtClean="0">
                              <a:solidFill>
                                <a:srgbClr val="0070C0"/>
                              </a:solidFill>
                              <a:latin typeface="Cambria Math" panose="02040503050406030204" pitchFamily="18" charset="0"/>
                            </a:rPr>
                            <m:t>𝑚</m:t>
                          </m:r>
                        </m:sub>
                      </m:sSub>
                      <m:d>
                        <m:dPr>
                          <m:ctrlPr>
                            <a:rPr lang="en-US" sz="1700" b="0" i="1" smtClean="0">
                              <a:solidFill>
                                <a:srgbClr val="0070C0"/>
                              </a:solidFill>
                              <a:latin typeface="Cambria Math" panose="02040503050406030204" pitchFamily="18" charset="0"/>
                            </a:rPr>
                          </m:ctrlPr>
                        </m:dPr>
                        <m:e>
                          <m:r>
                            <a:rPr lang="en-US" sz="1700" b="0" i="1" smtClean="0">
                              <a:solidFill>
                                <a:srgbClr val="0070C0"/>
                              </a:solidFill>
                              <a:latin typeface="Cambria Math" panose="02040503050406030204" pitchFamily="18" charset="0"/>
                            </a:rPr>
                            <m:t>𝑥</m:t>
                          </m:r>
                          <m:r>
                            <a:rPr lang="en-US" sz="1700" b="0" i="1" smtClean="0">
                              <a:solidFill>
                                <a:srgbClr val="0070C0"/>
                              </a:solidFill>
                              <a:latin typeface="Cambria Math" panose="02040503050406030204" pitchFamily="18" charset="0"/>
                            </a:rPr>
                            <m:t>,</m:t>
                          </m:r>
                          <m:r>
                            <a:rPr lang="en-US" sz="1700" b="0" i="1" smtClean="0">
                              <a:solidFill>
                                <a:srgbClr val="0070C0"/>
                              </a:solidFill>
                              <a:latin typeface="Cambria Math" panose="02040503050406030204" pitchFamily="18" charset="0"/>
                            </a:rPr>
                            <m:t>𝑦</m:t>
                          </m:r>
                          <m:r>
                            <a:rPr lang="en-US" sz="1700" b="0" i="1" smtClean="0">
                              <a:solidFill>
                                <a:srgbClr val="0070C0"/>
                              </a:solidFill>
                              <a:latin typeface="Cambria Math" panose="02040503050406030204" pitchFamily="18" charset="0"/>
                            </a:rPr>
                            <m:t>,</m:t>
                          </m:r>
                          <m:r>
                            <a:rPr lang="en-US" sz="1700" b="0" i="1" smtClean="0">
                              <a:solidFill>
                                <a:srgbClr val="0070C0"/>
                              </a:solidFill>
                              <a:latin typeface="Cambria Math" panose="02040503050406030204" pitchFamily="18" charset="0"/>
                              <a:ea typeface="Cambria Math" panose="02040503050406030204" pitchFamily="18" charset="0"/>
                            </a:rPr>
                            <m:t>𝑡</m:t>
                          </m:r>
                        </m:e>
                      </m:d>
                      <m:r>
                        <a:rPr lang="en-US" sz="1700" b="0" i="1" smtClean="0">
                          <a:solidFill>
                            <a:srgbClr val="0070C0"/>
                          </a:solidFill>
                          <a:latin typeface="Cambria Math" panose="02040503050406030204" pitchFamily="18" charset="0"/>
                          <a:ea typeface="Cambria Math" panose="02040503050406030204" pitchFamily="18" charset="0"/>
                        </a:rPr>
                        <m:t>,</m:t>
                      </m:r>
                      <m:sSub>
                        <m:sSubPr>
                          <m:ctrlPr>
                            <a:rPr lang="en-US" sz="1700" b="0" i="1" smtClean="0">
                              <a:solidFill>
                                <a:srgbClr val="0070C0"/>
                              </a:solidFill>
                              <a:latin typeface="Cambria Math" panose="02040503050406030204" pitchFamily="18" charset="0"/>
                            </a:rPr>
                          </m:ctrlPr>
                        </m:sSubPr>
                        <m:e>
                          <m:r>
                            <a:rPr lang="en-US" sz="1700" i="1">
                              <a:solidFill>
                                <a:srgbClr val="0070C0"/>
                              </a:solidFill>
                              <a:latin typeface="Cambria Math" panose="02040503050406030204" pitchFamily="18" charset="0"/>
                              <a:ea typeface="Cambria Math" panose="02040503050406030204" pitchFamily="18" charset="0"/>
                            </a:rPr>
                            <m:t>𝜎</m:t>
                          </m:r>
                        </m:e>
                        <m:sub>
                          <m:r>
                            <a:rPr lang="en-US" sz="1700" b="0" i="1" smtClean="0">
                              <a:solidFill>
                                <a:srgbClr val="0070C0"/>
                              </a:solidFill>
                              <a:latin typeface="Cambria Math" panose="02040503050406030204" pitchFamily="18" charset="0"/>
                            </a:rPr>
                            <m:t>𝑚</m:t>
                          </m:r>
                        </m:sub>
                      </m:sSub>
                      <m:d>
                        <m:dPr>
                          <m:ctrlPr>
                            <a:rPr lang="en-US" sz="1700" i="1">
                              <a:solidFill>
                                <a:srgbClr val="0070C0"/>
                              </a:solidFill>
                              <a:latin typeface="Cambria Math" panose="02040503050406030204" pitchFamily="18" charset="0"/>
                            </a:rPr>
                          </m:ctrlPr>
                        </m:dPr>
                        <m:e>
                          <m:r>
                            <a:rPr lang="en-US" sz="1700" b="0" i="1" smtClean="0">
                              <a:solidFill>
                                <a:srgbClr val="0070C0"/>
                              </a:solidFill>
                              <a:latin typeface="Cambria Math" panose="02040503050406030204" pitchFamily="18" charset="0"/>
                            </a:rPr>
                            <m:t>𝑥</m:t>
                          </m:r>
                          <m:r>
                            <a:rPr lang="en-US" sz="1700" b="0" i="1" smtClean="0">
                              <a:solidFill>
                                <a:srgbClr val="0070C0"/>
                              </a:solidFill>
                              <a:latin typeface="Cambria Math" panose="02040503050406030204" pitchFamily="18" charset="0"/>
                            </a:rPr>
                            <m:t>,</m:t>
                          </m:r>
                          <m:r>
                            <a:rPr lang="en-US" sz="1700" b="0" i="1" smtClean="0">
                              <a:solidFill>
                                <a:srgbClr val="0070C0"/>
                              </a:solidFill>
                              <a:latin typeface="Cambria Math" panose="02040503050406030204" pitchFamily="18" charset="0"/>
                            </a:rPr>
                            <m:t>𝑦</m:t>
                          </m:r>
                          <m:r>
                            <a:rPr lang="en-US" sz="1700" b="0" i="1" smtClean="0">
                              <a:solidFill>
                                <a:srgbClr val="0070C0"/>
                              </a:solidFill>
                              <a:latin typeface="Cambria Math" panose="02040503050406030204" pitchFamily="18" charset="0"/>
                            </a:rPr>
                            <m:t>,</m:t>
                          </m:r>
                          <m:r>
                            <a:rPr lang="en-US" sz="1700" i="1">
                              <a:solidFill>
                                <a:srgbClr val="0070C0"/>
                              </a:solidFill>
                              <a:latin typeface="Cambria Math" panose="02040503050406030204" pitchFamily="18" charset="0"/>
                            </a:rPr>
                            <m:t>𝑡</m:t>
                          </m:r>
                        </m:e>
                      </m:d>
                    </m:oMath>
                  </a14:m>
                  <a:r>
                    <a:rPr lang="en-US" sz="1700" dirty="0">
                      <a:solidFill>
                        <a:srgbClr val="0070C0"/>
                      </a:solidFill>
                    </a:rPr>
                    <a:t>}</a:t>
                  </a:r>
                </a:p>
              </p:txBody>
            </p:sp>
          </mc:Choice>
          <mc:Fallback xmlns="">
            <p:sp>
              <p:nvSpPr>
                <p:cNvPr id="42" name="TextBox 41">
                  <a:extLst>
                    <a:ext uri="{FF2B5EF4-FFF2-40B4-BE49-F238E27FC236}">
                      <a16:creationId xmlns:a16="http://schemas.microsoft.com/office/drawing/2014/main" id="{461A315E-5CA6-4062-B873-45D2BB231C14}"/>
                    </a:ext>
                  </a:extLst>
                </p:cNvPr>
                <p:cNvSpPr txBox="1">
                  <a:spLocks noRot="1" noChangeAspect="1" noMove="1" noResize="1" noEditPoints="1" noAdjustHandles="1" noChangeArrowheads="1" noChangeShapeType="1" noTextEdit="1"/>
                </p:cNvSpPr>
                <p:nvPr/>
              </p:nvSpPr>
              <p:spPr>
                <a:xfrm>
                  <a:off x="2359356" y="839175"/>
                  <a:ext cx="2329036" cy="353943"/>
                </a:xfrm>
                <a:prstGeom prst="rect">
                  <a:avLst/>
                </a:prstGeom>
                <a:blipFill>
                  <a:blip r:embed="rId7"/>
                  <a:stretch>
                    <a:fillRect l="-1869" t="-8163" r="-19938" b="-4489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3D9C4B23-F5EB-4F98-BF9C-1709BF48737D}"/>
                    </a:ext>
                  </a:extLst>
                </p:cNvPr>
                <p:cNvSpPr txBox="1"/>
                <p:nvPr/>
              </p:nvSpPr>
              <p:spPr>
                <a:xfrm>
                  <a:off x="475875" y="4078322"/>
                  <a:ext cx="6096000" cy="369332"/>
                </a:xfrm>
                <a:prstGeom prst="rect">
                  <a:avLst/>
                </a:prstGeom>
                <a:noFill/>
              </p:spPr>
              <p:txBody>
                <a:bodyPr wrap="square">
                  <a:spAutoFit/>
                </a:bodyPr>
                <a:lstStyle/>
                <a:p>
                  <a:pPr algn="ctr"/>
                  <a:r>
                    <a:rPr lang="en-US" dirty="0">
                      <a:solidFill>
                        <a:schemeClr val="tx1"/>
                      </a:solidFill>
                      <a:latin typeface="Comic Sans MS" panose="030F0702030302020204" pitchFamily="66" charset="0"/>
                    </a:rPr>
                    <a:t>(</a:t>
                  </a:r>
                  <a14:m>
                    <m:oMath xmlns:m="http://schemas.openxmlformats.org/officeDocument/2006/math">
                      <m:r>
                        <a:rPr lang="en-US" b="0" i="1">
                          <a:solidFill>
                            <a:srgbClr val="0070C0"/>
                          </a:solidFill>
                          <a:latin typeface="Cambria Math" panose="02040503050406030204" pitchFamily="18" charset="0"/>
                          <a:ea typeface="Cambria Math" panose="02040503050406030204" pitchFamily="18" charset="0"/>
                        </a:rPr>
                        <m:t>𝑌</m:t>
                      </m:r>
                      <m:r>
                        <a:rPr lang="en-US" b="0" i="0" smtClean="0">
                          <a:solidFill>
                            <a:srgbClr val="0070C0"/>
                          </a:solidFill>
                          <a:latin typeface="Cambria Math" panose="02040503050406030204" pitchFamily="18" charset="0"/>
                          <a:ea typeface="Cambria Math" panose="02040503050406030204" pitchFamily="18" charset="0"/>
                        </a:rPr>
                        <m:t> </m:t>
                      </m:r>
                    </m:oMath>
                  </a14:m>
                  <a:r>
                    <a:rPr lang="en-US" dirty="0">
                      <a:solidFill>
                        <a:schemeClr val="tx1"/>
                      </a:solidFill>
                      <a:latin typeface="Comic Sans MS" panose="030F0702030302020204" pitchFamily="66" charset="0"/>
                    </a:rPr>
                    <a:t>periodic)</a:t>
                  </a:r>
                </a:p>
              </p:txBody>
            </p:sp>
          </mc:Choice>
          <mc:Fallback xmlns="">
            <p:sp>
              <p:nvSpPr>
                <p:cNvPr id="43" name="TextBox 42">
                  <a:extLst>
                    <a:ext uri="{FF2B5EF4-FFF2-40B4-BE49-F238E27FC236}">
                      <a16:creationId xmlns:a16="http://schemas.microsoft.com/office/drawing/2014/main" id="{3D9C4B23-F5EB-4F98-BF9C-1709BF48737D}"/>
                    </a:ext>
                  </a:extLst>
                </p:cNvPr>
                <p:cNvSpPr txBox="1">
                  <a:spLocks noRot="1" noChangeAspect="1" noMove="1" noResize="1" noEditPoints="1" noAdjustHandles="1" noChangeArrowheads="1" noChangeShapeType="1" noTextEdit="1"/>
                </p:cNvSpPr>
                <p:nvPr/>
              </p:nvSpPr>
              <p:spPr>
                <a:xfrm>
                  <a:off x="475875" y="4078322"/>
                  <a:ext cx="6096000" cy="369332"/>
                </a:xfrm>
                <a:prstGeom prst="rect">
                  <a:avLst/>
                </a:prstGeom>
                <a:blipFill>
                  <a:blip r:embed="rId8"/>
                  <a:stretch>
                    <a:fillRect t="-7843" b="-50980"/>
                  </a:stretch>
                </a:blipFill>
              </p:spPr>
              <p:txBody>
                <a:bodyPr/>
                <a:lstStyle/>
                <a:p>
                  <a:r>
                    <a:rPr lang="en-US">
                      <a:noFill/>
                    </a:rPr>
                    <a:t> </a:t>
                  </a:r>
                </a:p>
              </p:txBody>
            </p:sp>
          </mc:Fallback>
        </mc:AlternateContent>
      </p:grpSp>
      <p:sp>
        <p:nvSpPr>
          <p:cNvPr id="16" name="Rectangle 15">
            <a:extLst>
              <a:ext uri="{FF2B5EF4-FFF2-40B4-BE49-F238E27FC236}">
                <a16:creationId xmlns:a16="http://schemas.microsoft.com/office/drawing/2014/main" id="{28648F5D-9127-43AA-A42E-40BBD7F50ABF}"/>
              </a:ext>
            </a:extLst>
          </p:cNvPr>
          <p:cNvSpPr/>
          <p:nvPr/>
        </p:nvSpPr>
        <p:spPr>
          <a:xfrm>
            <a:off x="2762631" y="2755900"/>
            <a:ext cx="2171319" cy="389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69C16FDD-CB87-4F09-B2A4-74716F575AA4}"/>
              </a:ext>
            </a:extLst>
          </p:cNvPr>
          <p:cNvSpPr txBox="1"/>
          <p:nvPr/>
        </p:nvSpPr>
        <p:spPr>
          <a:xfrm>
            <a:off x="7486589" y="8419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Two scale problem</a:t>
            </a:r>
          </a:p>
        </p:txBody>
      </p:sp>
    </p:spTree>
    <p:extLst>
      <p:ext uri="{BB962C8B-B14F-4D97-AF65-F5344CB8AC3E}">
        <p14:creationId xmlns:p14="http://schemas.microsoft.com/office/powerpoint/2010/main" val="1463219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91A4D-4EC9-746D-8D83-9FA5C6F59791}"/>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206135CD-F595-71E3-2934-9B5F5DA77619}"/>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 approaches</a:t>
            </a:r>
            <a:endParaRPr lang="en-US" dirty="0"/>
          </a:p>
        </p:txBody>
      </p:sp>
      <p:sp>
        <p:nvSpPr>
          <p:cNvPr id="21" name="TextBox 20">
            <a:extLst>
              <a:ext uri="{FF2B5EF4-FFF2-40B4-BE49-F238E27FC236}">
                <a16:creationId xmlns:a16="http://schemas.microsoft.com/office/drawing/2014/main" id="{54E9BF47-6811-269F-7254-C5BFB7FA6748}"/>
              </a:ext>
            </a:extLst>
          </p:cNvPr>
          <p:cNvSpPr txBox="1"/>
          <p:nvPr/>
        </p:nvSpPr>
        <p:spPr>
          <a:xfrm>
            <a:off x="778026" y="1228274"/>
            <a:ext cx="4632173" cy="4247317"/>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A key assumption of most multi-scale model is that a material is </a:t>
            </a:r>
            <a:r>
              <a:rPr lang="en-US" dirty="0">
                <a:solidFill>
                  <a:srgbClr val="FF0000"/>
                </a:solidFill>
                <a:latin typeface="Comic Sans MS" panose="030F0702030302020204" pitchFamily="66" charset="0"/>
              </a:rPr>
              <a:t>statistically homogeneous</a:t>
            </a:r>
            <a:r>
              <a:rPr lang="en-US" dirty="0">
                <a:latin typeface="Comic Sans MS" panose="030F0702030302020204" pitchFamily="66" charset="0"/>
              </a:rPr>
              <a:t>.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Statistical properties include: </a:t>
            </a:r>
          </a:p>
          <a:p>
            <a:pPr marL="742950" lvl="1" indent="-285750">
              <a:buFont typeface="Arial" panose="020B0604020202020204" pitchFamily="34" charset="0"/>
              <a:buChar char="•"/>
            </a:pPr>
            <a:r>
              <a:rPr lang="en-US" dirty="0">
                <a:latin typeface="Comic Sans MS" panose="030F0702030302020204" pitchFamily="66" charset="0"/>
              </a:rPr>
              <a:t>Volume averages</a:t>
            </a:r>
          </a:p>
          <a:p>
            <a:pPr marL="742950" lvl="1" indent="-285750">
              <a:buFont typeface="Arial" panose="020B0604020202020204" pitchFamily="34" charset="0"/>
              <a:buChar char="•"/>
            </a:pPr>
            <a:r>
              <a:rPr lang="en-US" dirty="0">
                <a:latin typeface="Comic Sans MS" panose="030F0702030302020204" pitchFamily="66" charset="0"/>
              </a:rPr>
              <a:t>Two-point correlation </a:t>
            </a:r>
          </a:p>
          <a:p>
            <a:pPr marL="742950" lvl="1" indent="-285750">
              <a:buFont typeface="Arial" panose="020B0604020202020204" pitchFamily="34" charset="0"/>
              <a:buChar char="•"/>
            </a:pPr>
            <a:r>
              <a:rPr lang="en-US" dirty="0">
                <a:latin typeface="Comic Sans MS" panose="030F0702030302020204" pitchFamily="66" charset="0"/>
              </a:rPr>
              <a:t>N-point correlation</a:t>
            </a:r>
          </a:p>
          <a:p>
            <a:pPr marL="742950" lvl="1" indent="-285750">
              <a:buFont typeface="Arial" panose="020B0604020202020204" pitchFamily="34" charset="0"/>
              <a:buChar char="•"/>
            </a:pPr>
            <a:r>
              <a:rPr lang="en-US" dirty="0">
                <a:latin typeface="Comic Sans MS" panose="030F0702030302020204" pitchFamily="66" charset="0"/>
              </a:rPr>
              <a:t>Higher order statistics.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 A key consequence is that we may assume that the </a:t>
            </a:r>
            <a:r>
              <a:rPr lang="en-US" dirty="0">
                <a:solidFill>
                  <a:srgbClr val="FF0000"/>
                </a:solidFill>
                <a:latin typeface="Comic Sans MS" panose="030F0702030302020204" pitchFamily="66" charset="0"/>
              </a:rPr>
              <a:t>macroscale properties </a:t>
            </a:r>
            <a:r>
              <a:rPr lang="en-US" dirty="0">
                <a:latin typeface="Comic Sans MS" panose="030F0702030302020204" pitchFamily="66" charset="0"/>
              </a:rPr>
              <a:t>of a material </a:t>
            </a:r>
            <a:r>
              <a:rPr lang="en-US" dirty="0">
                <a:solidFill>
                  <a:srgbClr val="FF0000"/>
                </a:solidFill>
                <a:latin typeface="Comic Sans MS" panose="030F0702030302020204" pitchFamily="66" charset="0"/>
              </a:rPr>
              <a:t>are independent </a:t>
            </a:r>
            <a:r>
              <a:rPr lang="en-US" dirty="0">
                <a:latin typeface="Comic Sans MS" panose="030F0702030302020204" pitchFamily="66" charset="0"/>
              </a:rPr>
              <a:t>of </a:t>
            </a:r>
            <a:r>
              <a:rPr lang="en-US" dirty="0">
                <a:solidFill>
                  <a:srgbClr val="FF0000"/>
                </a:solidFill>
                <a:latin typeface="Comic Sans MS" panose="030F0702030302020204" pitchFamily="66" charset="0"/>
              </a:rPr>
              <a:t>where on </a:t>
            </a:r>
            <a:r>
              <a:rPr lang="en-US" dirty="0">
                <a:latin typeface="Comic Sans MS" panose="030F0702030302020204" pitchFamily="66" charset="0"/>
              </a:rPr>
              <a:t>the macroscale </a:t>
            </a:r>
            <a:r>
              <a:rPr lang="en-US" dirty="0">
                <a:solidFill>
                  <a:srgbClr val="FF0000"/>
                </a:solidFill>
                <a:latin typeface="Comic Sans MS" panose="030F0702030302020204" pitchFamily="66" charset="0"/>
              </a:rPr>
              <a:t>we probe </a:t>
            </a:r>
            <a:r>
              <a:rPr lang="en-US" dirty="0">
                <a:latin typeface="Comic Sans MS" panose="030F0702030302020204" pitchFamily="66" charset="0"/>
              </a:rPr>
              <a:t>the material response.</a:t>
            </a:r>
          </a:p>
        </p:txBody>
      </p:sp>
      <p:sp>
        <p:nvSpPr>
          <p:cNvPr id="45" name="TextBox 44">
            <a:extLst>
              <a:ext uri="{FF2B5EF4-FFF2-40B4-BE49-F238E27FC236}">
                <a16:creationId xmlns:a16="http://schemas.microsoft.com/office/drawing/2014/main" id="{1328E8AD-A950-CE87-5445-8A09EEE89012}"/>
              </a:ext>
            </a:extLst>
          </p:cNvPr>
          <p:cNvSpPr txBox="1"/>
          <p:nvPr/>
        </p:nvSpPr>
        <p:spPr>
          <a:xfrm>
            <a:off x="1024829" y="8419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Key assumption</a:t>
            </a:r>
          </a:p>
        </p:txBody>
      </p:sp>
      <p:pic>
        <p:nvPicPr>
          <p:cNvPr id="3" name="Picture 2">
            <a:extLst>
              <a:ext uri="{FF2B5EF4-FFF2-40B4-BE49-F238E27FC236}">
                <a16:creationId xmlns:a16="http://schemas.microsoft.com/office/drawing/2014/main" id="{534B68FD-1588-CF0C-D093-8CC259684F74}"/>
              </a:ext>
            </a:extLst>
          </p:cNvPr>
          <p:cNvPicPr>
            <a:picLocks noChangeAspect="1"/>
          </p:cNvPicPr>
          <p:nvPr/>
        </p:nvPicPr>
        <p:blipFill>
          <a:blip r:embed="rId3"/>
          <a:stretch>
            <a:fillRect/>
          </a:stretch>
        </p:blipFill>
        <p:spPr>
          <a:xfrm>
            <a:off x="5646996" y="1695388"/>
            <a:ext cx="2818823" cy="3001450"/>
          </a:xfrm>
          <a:prstGeom prst="rect">
            <a:avLst/>
          </a:prstGeom>
        </p:spPr>
      </p:pic>
      <p:pic>
        <p:nvPicPr>
          <p:cNvPr id="5" name="Picture 4">
            <a:extLst>
              <a:ext uri="{FF2B5EF4-FFF2-40B4-BE49-F238E27FC236}">
                <a16:creationId xmlns:a16="http://schemas.microsoft.com/office/drawing/2014/main" id="{A2E8045F-06E4-17C8-91E8-13043E4FA000}"/>
              </a:ext>
            </a:extLst>
          </p:cNvPr>
          <p:cNvPicPr>
            <a:picLocks noChangeAspect="1"/>
          </p:cNvPicPr>
          <p:nvPr/>
        </p:nvPicPr>
        <p:blipFill>
          <a:blip r:embed="rId4"/>
          <a:stretch>
            <a:fillRect/>
          </a:stretch>
        </p:blipFill>
        <p:spPr>
          <a:xfrm>
            <a:off x="8814376" y="1607910"/>
            <a:ext cx="2958524" cy="3088928"/>
          </a:xfrm>
          <a:prstGeom prst="rect">
            <a:avLst/>
          </a:prstGeom>
        </p:spPr>
      </p:pic>
    </p:spTree>
    <p:extLst>
      <p:ext uri="{BB962C8B-B14F-4D97-AF65-F5344CB8AC3E}">
        <p14:creationId xmlns:p14="http://schemas.microsoft.com/office/powerpoint/2010/main" val="3511084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F4DBDB-4051-FBCF-9272-BA7005CBBA67}"/>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863483A9-5E93-3A0B-490D-AC462F0D9938}"/>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a:t>
            </a:r>
            <a:endParaRPr lang="en-US" dirty="0"/>
          </a:p>
        </p:txBody>
      </p:sp>
      <p:sp>
        <p:nvSpPr>
          <p:cNvPr id="21" name="TextBox 20">
            <a:extLst>
              <a:ext uri="{FF2B5EF4-FFF2-40B4-BE49-F238E27FC236}">
                <a16:creationId xmlns:a16="http://schemas.microsoft.com/office/drawing/2014/main" id="{1AA95E73-D20B-F92E-027C-85410378AB84}"/>
              </a:ext>
            </a:extLst>
          </p:cNvPr>
          <p:cNvSpPr txBox="1"/>
          <p:nvPr/>
        </p:nvSpPr>
        <p:spPr>
          <a:xfrm>
            <a:off x="778026" y="1228274"/>
            <a:ext cx="4632173" cy="2585323"/>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Often display either </a:t>
            </a:r>
            <a:r>
              <a:rPr lang="en-US" dirty="0">
                <a:solidFill>
                  <a:srgbClr val="FF0000"/>
                </a:solidFill>
                <a:latin typeface="Comic Sans MS" panose="030F0702030302020204" pitchFamily="66" charset="0"/>
              </a:rPr>
              <a:t>randomness</a:t>
            </a:r>
            <a:r>
              <a:rPr lang="en-US" dirty="0">
                <a:latin typeface="Comic Sans MS" panose="030F0702030302020204" pitchFamily="66" charset="0"/>
              </a:rPr>
              <a:t> or </a:t>
            </a:r>
            <a:r>
              <a:rPr lang="en-US" dirty="0">
                <a:solidFill>
                  <a:srgbClr val="FF0000"/>
                </a:solidFill>
                <a:latin typeface="Comic Sans MS" panose="030F0702030302020204" pitchFamily="66" charset="0"/>
              </a:rPr>
              <a:t>periodicity</a:t>
            </a:r>
            <a:r>
              <a:rPr lang="en-US" dirty="0">
                <a:latin typeface="Comic Sans MS" panose="030F0702030302020204" pitchFamily="66" charset="0"/>
              </a:rPr>
              <a:t>.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Periodic microstructures:</a:t>
            </a:r>
          </a:p>
          <a:p>
            <a:pPr marL="742950" lvl="1" indent="-285750">
              <a:buFont typeface="Arial" panose="020B0604020202020204" pitchFamily="34" charset="0"/>
              <a:buChar char="•"/>
            </a:pPr>
            <a:r>
              <a:rPr lang="en-US" dirty="0">
                <a:latin typeface="Comic Sans MS" panose="030F0702030302020204" pitchFamily="66" charset="0"/>
              </a:rPr>
              <a:t>Admits the identification of a </a:t>
            </a:r>
            <a:r>
              <a:rPr lang="en-US" dirty="0">
                <a:solidFill>
                  <a:srgbClr val="FF0000"/>
                </a:solidFill>
                <a:latin typeface="Comic Sans MS" panose="030F0702030302020204" pitchFamily="66" charset="0"/>
              </a:rPr>
              <a:t>unit cell </a:t>
            </a:r>
            <a:r>
              <a:rPr lang="en-US" dirty="0">
                <a:latin typeface="Comic Sans MS" panose="030F0702030302020204" pitchFamily="66" charset="0"/>
              </a:rPr>
              <a:t>as the simplest (smallest) repeating substructure</a:t>
            </a:r>
            <a:endParaRPr lang="en-US" dirty="0">
              <a:solidFill>
                <a:srgbClr val="FF0000"/>
              </a:solidFill>
              <a:latin typeface="Comic Sans MS" panose="030F0702030302020204" pitchFamily="66" charset="0"/>
            </a:endParaRPr>
          </a:p>
          <a:p>
            <a:pPr marL="742950" lvl="1" indent="-285750">
              <a:buFont typeface="Arial" panose="020B0604020202020204" pitchFamily="34" charset="0"/>
              <a:buChar char="•"/>
            </a:pPr>
            <a:r>
              <a:rPr lang="en-US" dirty="0">
                <a:latin typeface="Comic Sans MS" panose="030F0702030302020204" pitchFamily="66" charset="0"/>
              </a:rPr>
              <a:t>Example: Atoms/lattices. </a:t>
            </a:r>
          </a:p>
          <a:p>
            <a:pPr marL="742950" lvl="1" indent="-285750">
              <a:buFont typeface="Arial" panose="020B0604020202020204" pitchFamily="34" charset="0"/>
              <a:buChar char="•"/>
            </a:pPr>
            <a:endParaRPr lang="en-US" dirty="0">
              <a:latin typeface="Comic Sans MS" panose="030F0702030302020204" pitchFamily="66" charset="0"/>
            </a:endParaRPr>
          </a:p>
        </p:txBody>
      </p:sp>
      <p:sp>
        <p:nvSpPr>
          <p:cNvPr id="45" name="TextBox 44">
            <a:extLst>
              <a:ext uri="{FF2B5EF4-FFF2-40B4-BE49-F238E27FC236}">
                <a16:creationId xmlns:a16="http://schemas.microsoft.com/office/drawing/2014/main" id="{16DA61AB-A6BB-F33C-21BC-9FBF1FFD572A}"/>
              </a:ext>
            </a:extLst>
          </p:cNvPr>
          <p:cNvSpPr txBox="1"/>
          <p:nvPr/>
        </p:nvSpPr>
        <p:spPr>
          <a:xfrm>
            <a:off x="1024829" y="8419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Microstructure</a:t>
            </a:r>
          </a:p>
        </p:txBody>
      </p:sp>
      <p:pic>
        <p:nvPicPr>
          <p:cNvPr id="4" name="Picture 3">
            <a:extLst>
              <a:ext uri="{FF2B5EF4-FFF2-40B4-BE49-F238E27FC236}">
                <a16:creationId xmlns:a16="http://schemas.microsoft.com/office/drawing/2014/main" id="{C045178C-5BF4-36FA-7CA0-04BECDC04B84}"/>
              </a:ext>
            </a:extLst>
          </p:cNvPr>
          <p:cNvPicPr>
            <a:picLocks noChangeAspect="1"/>
          </p:cNvPicPr>
          <p:nvPr/>
        </p:nvPicPr>
        <p:blipFill>
          <a:blip r:embed="rId3"/>
          <a:stretch>
            <a:fillRect/>
          </a:stretch>
        </p:blipFill>
        <p:spPr>
          <a:xfrm>
            <a:off x="6423662" y="1591179"/>
            <a:ext cx="5067297" cy="3367230"/>
          </a:xfrm>
          <a:prstGeom prst="rect">
            <a:avLst/>
          </a:prstGeom>
        </p:spPr>
      </p:pic>
      <p:sp>
        <p:nvSpPr>
          <p:cNvPr id="6" name="TextBox 5">
            <a:extLst>
              <a:ext uri="{FF2B5EF4-FFF2-40B4-BE49-F238E27FC236}">
                <a16:creationId xmlns:a16="http://schemas.microsoft.com/office/drawing/2014/main" id="{108E2009-85BF-5954-97A5-C03B7469BC01}"/>
              </a:ext>
            </a:extLst>
          </p:cNvPr>
          <p:cNvSpPr txBox="1"/>
          <p:nvPr/>
        </p:nvSpPr>
        <p:spPr>
          <a:xfrm>
            <a:off x="6870880" y="4958409"/>
            <a:ext cx="4172859" cy="646331"/>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Periodic microstructure </a:t>
            </a:r>
          </a:p>
          <a:p>
            <a:pPr algn="ctr"/>
            <a:r>
              <a:rPr lang="en-US" dirty="0">
                <a:solidFill>
                  <a:srgbClr val="FF0000"/>
                </a:solidFill>
                <a:latin typeface="Comic Sans MS" panose="030F0702030302020204" pitchFamily="66" charset="0"/>
              </a:rPr>
              <a:t>Translation invariance</a:t>
            </a:r>
            <a:endParaRPr lang="en-US" sz="1800" dirty="0">
              <a:solidFill>
                <a:srgbClr val="FF0000"/>
              </a:solidFill>
              <a:latin typeface="Comic Sans MS" panose="030F0702030302020204" pitchFamily="66" charset="0"/>
            </a:endParaRPr>
          </a:p>
        </p:txBody>
      </p:sp>
    </p:spTree>
    <p:extLst>
      <p:ext uri="{BB962C8B-B14F-4D97-AF65-F5344CB8AC3E}">
        <p14:creationId xmlns:p14="http://schemas.microsoft.com/office/powerpoint/2010/main" val="3905560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B685C-14C1-590C-BE78-038D9C4B17E4}"/>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3FBFAECC-7412-2CEC-76F0-2048685C4558}"/>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a:t>
            </a:r>
            <a:endParaRPr lang="en-US" dirty="0"/>
          </a:p>
        </p:txBody>
      </p:sp>
      <p:sp>
        <p:nvSpPr>
          <p:cNvPr id="21" name="TextBox 20">
            <a:extLst>
              <a:ext uri="{FF2B5EF4-FFF2-40B4-BE49-F238E27FC236}">
                <a16:creationId xmlns:a16="http://schemas.microsoft.com/office/drawing/2014/main" id="{46449DD2-4970-0243-A1F3-D42F75024788}"/>
              </a:ext>
            </a:extLst>
          </p:cNvPr>
          <p:cNvSpPr txBox="1"/>
          <p:nvPr/>
        </p:nvSpPr>
        <p:spPr>
          <a:xfrm>
            <a:off x="778026" y="1228274"/>
            <a:ext cx="4632173" cy="3416320"/>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Often display either </a:t>
            </a:r>
            <a:r>
              <a:rPr lang="en-US" dirty="0">
                <a:solidFill>
                  <a:srgbClr val="FF0000"/>
                </a:solidFill>
                <a:latin typeface="Comic Sans MS" panose="030F0702030302020204" pitchFamily="66" charset="0"/>
              </a:rPr>
              <a:t>randomness</a:t>
            </a:r>
            <a:r>
              <a:rPr lang="en-US" dirty="0">
                <a:latin typeface="Comic Sans MS" panose="030F0702030302020204" pitchFamily="66" charset="0"/>
              </a:rPr>
              <a:t> or </a:t>
            </a:r>
            <a:r>
              <a:rPr lang="en-US" dirty="0">
                <a:solidFill>
                  <a:srgbClr val="FF0000"/>
                </a:solidFill>
                <a:latin typeface="Comic Sans MS" panose="030F0702030302020204" pitchFamily="66" charset="0"/>
              </a:rPr>
              <a:t>periodicity</a:t>
            </a:r>
            <a:r>
              <a:rPr lang="en-US" dirty="0">
                <a:latin typeface="Comic Sans MS" panose="030F0702030302020204" pitchFamily="66" charset="0"/>
              </a:rPr>
              <a:t>.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Periodic microstructures:</a:t>
            </a:r>
          </a:p>
          <a:p>
            <a:pPr marL="742950" lvl="1" indent="-285750">
              <a:buFont typeface="Arial" panose="020B0604020202020204" pitchFamily="34" charset="0"/>
              <a:buChar char="•"/>
            </a:pPr>
            <a:r>
              <a:rPr lang="en-US" dirty="0">
                <a:latin typeface="Comic Sans MS" panose="030F0702030302020204" pitchFamily="66" charset="0"/>
              </a:rPr>
              <a:t>Admits the identification of a </a:t>
            </a:r>
            <a:r>
              <a:rPr lang="en-US" dirty="0">
                <a:solidFill>
                  <a:srgbClr val="FF0000"/>
                </a:solidFill>
                <a:latin typeface="Comic Sans MS" panose="030F0702030302020204" pitchFamily="66" charset="0"/>
              </a:rPr>
              <a:t>unit cell </a:t>
            </a:r>
            <a:r>
              <a:rPr lang="en-US" dirty="0">
                <a:latin typeface="Comic Sans MS" panose="030F0702030302020204" pitchFamily="66" charset="0"/>
              </a:rPr>
              <a:t>as the simplest (smallest) repeating substructure</a:t>
            </a:r>
            <a:endParaRPr lang="en-US" dirty="0">
              <a:solidFill>
                <a:srgbClr val="FF0000"/>
              </a:solidFill>
              <a:latin typeface="Comic Sans MS" panose="030F0702030302020204" pitchFamily="66" charset="0"/>
            </a:endParaRPr>
          </a:p>
          <a:p>
            <a:pPr marL="742950" lvl="1" indent="-285750">
              <a:buFont typeface="Arial" panose="020B0604020202020204" pitchFamily="34" charset="0"/>
              <a:buChar char="•"/>
            </a:pPr>
            <a:r>
              <a:rPr lang="en-US" dirty="0">
                <a:latin typeface="Comic Sans MS" panose="030F0702030302020204" pitchFamily="66" charset="0"/>
              </a:rPr>
              <a:t>Example: Atoms/lattices.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Random microstructures: </a:t>
            </a:r>
          </a:p>
          <a:p>
            <a:pPr marL="742950" lvl="1" indent="-285750">
              <a:buFont typeface="Arial" panose="020B0604020202020204" pitchFamily="34" charset="0"/>
              <a:buChar char="•"/>
            </a:pPr>
            <a:r>
              <a:rPr lang="en-US" dirty="0">
                <a:latin typeface="Comic Sans MS" panose="030F0702030302020204" pitchFamily="66" charset="0"/>
              </a:rPr>
              <a:t>Each </a:t>
            </a:r>
            <a:r>
              <a:rPr lang="en-US" dirty="0">
                <a:solidFill>
                  <a:srgbClr val="FF0000"/>
                </a:solidFill>
                <a:latin typeface="Comic Sans MS" panose="030F0702030302020204" pitchFamily="66" charset="0"/>
              </a:rPr>
              <a:t>realization</a:t>
            </a:r>
            <a:r>
              <a:rPr lang="en-US" dirty="0">
                <a:latin typeface="Comic Sans MS" panose="030F0702030302020204" pitchFamily="66" charset="0"/>
              </a:rPr>
              <a:t> is different. </a:t>
            </a:r>
          </a:p>
          <a:p>
            <a:pPr marL="742950" lvl="1" indent="-285750">
              <a:buFont typeface="Arial" panose="020B0604020202020204" pitchFamily="34" charset="0"/>
              <a:buChar char="•"/>
            </a:pPr>
            <a:endParaRPr lang="en-US" dirty="0">
              <a:latin typeface="Comic Sans MS" panose="030F0702030302020204" pitchFamily="66" charset="0"/>
            </a:endParaRPr>
          </a:p>
        </p:txBody>
      </p:sp>
      <p:sp>
        <p:nvSpPr>
          <p:cNvPr id="45" name="TextBox 44">
            <a:extLst>
              <a:ext uri="{FF2B5EF4-FFF2-40B4-BE49-F238E27FC236}">
                <a16:creationId xmlns:a16="http://schemas.microsoft.com/office/drawing/2014/main" id="{D0E3C5F7-E673-8EA4-5BEE-57E2F1C2B2FB}"/>
              </a:ext>
            </a:extLst>
          </p:cNvPr>
          <p:cNvSpPr txBox="1"/>
          <p:nvPr/>
        </p:nvSpPr>
        <p:spPr>
          <a:xfrm>
            <a:off x="1024829" y="8419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Microstructure</a:t>
            </a:r>
          </a:p>
        </p:txBody>
      </p:sp>
      <p:sp>
        <p:nvSpPr>
          <p:cNvPr id="6" name="TextBox 5">
            <a:extLst>
              <a:ext uri="{FF2B5EF4-FFF2-40B4-BE49-F238E27FC236}">
                <a16:creationId xmlns:a16="http://schemas.microsoft.com/office/drawing/2014/main" id="{D0CFFD33-4F44-141A-EE87-6D0A03FBF71F}"/>
              </a:ext>
            </a:extLst>
          </p:cNvPr>
          <p:cNvSpPr txBox="1"/>
          <p:nvPr/>
        </p:nvSpPr>
        <p:spPr>
          <a:xfrm>
            <a:off x="6870881" y="5805307"/>
            <a:ext cx="4018100" cy="646331"/>
          </a:xfrm>
          <a:prstGeom prst="rect">
            <a:avLst/>
          </a:prstGeom>
          <a:noFill/>
        </p:spPr>
        <p:txBody>
          <a:bodyPr wrap="square" rtlCol="0">
            <a:spAutoFit/>
          </a:bodyPr>
          <a:lstStyle/>
          <a:p>
            <a:pPr algn="ctr"/>
            <a:r>
              <a:rPr lang="en-US" dirty="0">
                <a:solidFill>
                  <a:srgbClr val="FF0000"/>
                </a:solidFill>
                <a:latin typeface="Comic Sans MS" panose="030F0702030302020204" pitchFamily="66" charset="0"/>
              </a:rPr>
              <a:t>Four different realizations of a fiber composite in a unit cell  </a:t>
            </a:r>
            <a:endParaRPr lang="en-US" sz="1800" dirty="0">
              <a:solidFill>
                <a:srgbClr val="FF0000"/>
              </a:solidFill>
              <a:latin typeface="Comic Sans MS" panose="030F0702030302020204" pitchFamily="66" charset="0"/>
            </a:endParaRPr>
          </a:p>
        </p:txBody>
      </p:sp>
      <p:pic>
        <p:nvPicPr>
          <p:cNvPr id="3" name="Picture 2">
            <a:extLst>
              <a:ext uri="{FF2B5EF4-FFF2-40B4-BE49-F238E27FC236}">
                <a16:creationId xmlns:a16="http://schemas.microsoft.com/office/drawing/2014/main" id="{CC1E7B6F-7BA7-569A-1292-B20B5E2BC5DA}"/>
              </a:ext>
            </a:extLst>
          </p:cNvPr>
          <p:cNvPicPr>
            <a:picLocks noChangeAspect="1"/>
          </p:cNvPicPr>
          <p:nvPr/>
        </p:nvPicPr>
        <p:blipFill>
          <a:blip r:embed="rId3"/>
          <a:stretch>
            <a:fillRect/>
          </a:stretch>
        </p:blipFill>
        <p:spPr>
          <a:xfrm>
            <a:off x="6235865" y="1101374"/>
            <a:ext cx="2413030" cy="2216315"/>
          </a:xfrm>
          <a:prstGeom prst="rect">
            <a:avLst/>
          </a:prstGeom>
        </p:spPr>
      </p:pic>
      <p:pic>
        <p:nvPicPr>
          <p:cNvPr id="7" name="Picture 6">
            <a:extLst>
              <a:ext uri="{FF2B5EF4-FFF2-40B4-BE49-F238E27FC236}">
                <a16:creationId xmlns:a16="http://schemas.microsoft.com/office/drawing/2014/main" id="{109DACE8-4D49-9FFF-8F06-7AFC57A772E8}"/>
              </a:ext>
            </a:extLst>
          </p:cNvPr>
          <p:cNvPicPr>
            <a:picLocks noChangeAspect="1"/>
          </p:cNvPicPr>
          <p:nvPr/>
        </p:nvPicPr>
        <p:blipFill>
          <a:blip r:embed="rId4"/>
          <a:stretch>
            <a:fillRect/>
          </a:stretch>
        </p:blipFill>
        <p:spPr>
          <a:xfrm>
            <a:off x="9102322" y="1101374"/>
            <a:ext cx="2413029" cy="2293044"/>
          </a:xfrm>
          <a:prstGeom prst="rect">
            <a:avLst/>
          </a:prstGeom>
        </p:spPr>
      </p:pic>
      <p:pic>
        <p:nvPicPr>
          <p:cNvPr id="9" name="Picture 8">
            <a:extLst>
              <a:ext uri="{FF2B5EF4-FFF2-40B4-BE49-F238E27FC236}">
                <a16:creationId xmlns:a16="http://schemas.microsoft.com/office/drawing/2014/main" id="{BD7E8C7B-0735-235B-0B3A-DE68A22397D1}"/>
              </a:ext>
            </a:extLst>
          </p:cNvPr>
          <p:cNvPicPr>
            <a:picLocks noChangeAspect="1"/>
          </p:cNvPicPr>
          <p:nvPr/>
        </p:nvPicPr>
        <p:blipFill>
          <a:blip r:embed="rId5"/>
          <a:stretch>
            <a:fillRect/>
          </a:stretch>
        </p:blipFill>
        <p:spPr>
          <a:xfrm>
            <a:off x="6419821" y="3500697"/>
            <a:ext cx="2229074" cy="2152209"/>
          </a:xfrm>
          <a:prstGeom prst="rect">
            <a:avLst/>
          </a:prstGeom>
        </p:spPr>
      </p:pic>
      <p:pic>
        <p:nvPicPr>
          <p:cNvPr id="11" name="Picture 10">
            <a:extLst>
              <a:ext uri="{FF2B5EF4-FFF2-40B4-BE49-F238E27FC236}">
                <a16:creationId xmlns:a16="http://schemas.microsoft.com/office/drawing/2014/main" id="{D1BFA0B5-EF2A-F80E-A97B-4D7527ABC181}"/>
              </a:ext>
            </a:extLst>
          </p:cNvPr>
          <p:cNvPicPr>
            <a:picLocks noChangeAspect="1"/>
          </p:cNvPicPr>
          <p:nvPr/>
        </p:nvPicPr>
        <p:blipFill>
          <a:blip r:embed="rId6"/>
          <a:stretch>
            <a:fillRect/>
          </a:stretch>
        </p:blipFill>
        <p:spPr>
          <a:xfrm>
            <a:off x="9187353" y="3517913"/>
            <a:ext cx="2327998" cy="2287394"/>
          </a:xfrm>
          <a:prstGeom prst="rect">
            <a:avLst/>
          </a:prstGeom>
        </p:spPr>
      </p:pic>
    </p:spTree>
    <p:extLst>
      <p:ext uri="{BB962C8B-B14F-4D97-AF65-F5344CB8AC3E}">
        <p14:creationId xmlns:p14="http://schemas.microsoft.com/office/powerpoint/2010/main" val="831708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8224B-CB4C-205B-E9E3-72EF099F4A6C}"/>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E3A1FDB2-2424-A9A7-F303-F1F237DE008A}"/>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a:t>
            </a:r>
            <a:endParaRPr lang="en-US" dirty="0"/>
          </a:p>
        </p:txBody>
      </p:sp>
      <p:sp>
        <p:nvSpPr>
          <p:cNvPr id="21" name="TextBox 20">
            <a:extLst>
              <a:ext uri="{FF2B5EF4-FFF2-40B4-BE49-F238E27FC236}">
                <a16:creationId xmlns:a16="http://schemas.microsoft.com/office/drawing/2014/main" id="{F681479C-A6EB-36B7-CF43-25440D328F40}"/>
              </a:ext>
            </a:extLst>
          </p:cNvPr>
          <p:cNvSpPr txBox="1"/>
          <p:nvPr/>
        </p:nvSpPr>
        <p:spPr>
          <a:xfrm>
            <a:off x="778026" y="1228274"/>
            <a:ext cx="4632173" cy="5078313"/>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Often display either </a:t>
            </a:r>
            <a:r>
              <a:rPr lang="en-US" dirty="0">
                <a:solidFill>
                  <a:srgbClr val="FF0000"/>
                </a:solidFill>
                <a:latin typeface="Comic Sans MS" panose="030F0702030302020204" pitchFamily="66" charset="0"/>
              </a:rPr>
              <a:t>randomness</a:t>
            </a:r>
            <a:r>
              <a:rPr lang="en-US" dirty="0">
                <a:latin typeface="Comic Sans MS" panose="030F0702030302020204" pitchFamily="66" charset="0"/>
              </a:rPr>
              <a:t> or </a:t>
            </a:r>
            <a:r>
              <a:rPr lang="en-US" dirty="0">
                <a:solidFill>
                  <a:srgbClr val="FF0000"/>
                </a:solidFill>
                <a:latin typeface="Comic Sans MS" panose="030F0702030302020204" pitchFamily="66" charset="0"/>
              </a:rPr>
              <a:t>periodicity</a:t>
            </a:r>
            <a:r>
              <a:rPr lang="en-US" dirty="0">
                <a:latin typeface="Comic Sans MS" panose="030F0702030302020204" pitchFamily="66" charset="0"/>
              </a:rPr>
              <a:t>.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Periodic microstructures:</a:t>
            </a:r>
          </a:p>
          <a:p>
            <a:pPr marL="742950" lvl="1" indent="-285750">
              <a:buFont typeface="Arial" panose="020B0604020202020204" pitchFamily="34" charset="0"/>
              <a:buChar char="•"/>
            </a:pPr>
            <a:r>
              <a:rPr lang="en-US" dirty="0">
                <a:latin typeface="Comic Sans MS" panose="030F0702030302020204" pitchFamily="66" charset="0"/>
              </a:rPr>
              <a:t>Admits the identification of a </a:t>
            </a:r>
            <a:r>
              <a:rPr lang="en-US" dirty="0">
                <a:solidFill>
                  <a:srgbClr val="FF0000"/>
                </a:solidFill>
                <a:latin typeface="Comic Sans MS" panose="030F0702030302020204" pitchFamily="66" charset="0"/>
              </a:rPr>
              <a:t>unit cell </a:t>
            </a:r>
            <a:r>
              <a:rPr lang="en-US" dirty="0">
                <a:latin typeface="Comic Sans MS" panose="030F0702030302020204" pitchFamily="66" charset="0"/>
              </a:rPr>
              <a:t>as the simplest (smallest) repeating substructure</a:t>
            </a:r>
            <a:endParaRPr lang="en-US" dirty="0">
              <a:solidFill>
                <a:srgbClr val="FF0000"/>
              </a:solidFill>
              <a:latin typeface="Comic Sans MS" panose="030F0702030302020204" pitchFamily="66" charset="0"/>
            </a:endParaRPr>
          </a:p>
          <a:p>
            <a:pPr marL="742950" lvl="1" indent="-285750">
              <a:buFont typeface="Arial" panose="020B0604020202020204" pitchFamily="34" charset="0"/>
              <a:buChar char="•"/>
            </a:pPr>
            <a:r>
              <a:rPr lang="en-US" dirty="0">
                <a:latin typeface="Comic Sans MS" panose="030F0702030302020204" pitchFamily="66" charset="0"/>
              </a:rPr>
              <a:t>Example: Atoms/lattices.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Random microstructures: </a:t>
            </a:r>
          </a:p>
          <a:p>
            <a:pPr marL="742950" lvl="1" indent="-285750">
              <a:buFont typeface="Arial" panose="020B0604020202020204" pitchFamily="34" charset="0"/>
              <a:buChar char="•"/>
            </a:pPr>
            <a:r>
              <a:rPr lang="en-US" dirty="0">
                <a:latin typeface="Comic Sans MS" panose="030F0702030302020204" pitchFamily="66" charset="0"/>
              </a:rPr>
              <a:t>Each </a:t>
            </a:r>
            <a:r>
              <a:rPr lang="en-US" dirty="0">
                <a:solidFill>
                  <a:srgbClr val="FF0000"/>
                </a:solidFill>
                <a:latin typeface="Comic Sans MS" panose="030F0702030302020204" pitchFamily="66" charset="0"/>
              </a:rPr>
              <a:t>realization</a:t>
            </a:r>
            <a:r>
              <a:rPr lang="en-US" dirty="0">
                <a:latin typeface="Comic Sans MS" panose="030F0702030302020204" pitchFamily="66" charset="0"/>
              </a:rPr>
              <a:t> is different. </a:t>
            </a:r>
          </a:p>
          <a:p>
            <a:pPr marL="742950" lvl="1" indent="-285750">
              <a:buFont typeface="Arial" panose="020B0604020202020204" pitchFamily="34" charset="0"/>
              <a:buChar char="•"/>
            </a:pPr>
            <a:r>
              <a:rPr lang="en-US" dirty="0">
                <a:latin typeface="Comic Sans MS" panose="030F0702030302020204" pitchFamily="66" charset="0"/>
              </a:rPr>
              <a:t>Can reach a </a:t>
            </a:r>
            <a:r>
              <a:rPr lang="en-US" dirty="0">
                <a:solidFill>
                  <a:srgbClr val="FF0000"/>
                </a:solidFill>
                <a:latin typeface="Comic Sans MS" panose="030F0702030302020204" pitchFamily="66" charset="0"/>
              </a:rPr>
              <a:t>statistical </a:t>
            </a:r>
            <a:r>
              <a:rPr lang="en-US" dirty="0">
                <a:latin typeface="Comic Sans MS" panose="030F0702030302020204" pitchFamily="66" charset="0"/>
              </a:rPr>
              <a:t>limit by sample enlargement. </a:t>
            </a:r>
          </a:p>
          <a:p>
            <a:pPr marL="742950" lvl="1" indent="-285750">
              <a:buFont typeface="Arial" panose="020B0604020202020204" pitchFamily="34" charset="0"/>
              <a:buChar char="•"/>
            </a:pPr>
            <a:r>
              <a:rPr lang="en-US" dirty="0">
                <a:latin typeface="Comic Sans MS" panose="030F0702030302020204" pitchFamily="66" charset="0"/>
              </a:rPr>
              <a:t>Can define a </a:t>
            </a:r>
            <a:r>
              <a:rPr lang="en-US" dirty="0">
                <a:solidFill>
                  <a:srgbClr val="FF0000"/>
                </a:solidFill>
                <a:latin typeface="Comic Sans MS" panose="030F0702030302020204" pitchFamily="66" charset="0"/>
              </a:rPr>
              <a:t>statistically representative </a:t>
            </a:r>
            <a:r>
              <a:rPr lang="en-US" dirty="0">
                <a:latin typeface="Comic Sans MS" panose="030F0702030302020204" pitchFamily="66" charset="0"/>
              </a:rPr>
              <a:t>unit cell.  </a:t>
            </a: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Unit cell is oftentimes called a </a:t>
            </a:r>
            <a:r>
              <a:rPr lang="en-US" dirty="0">
                <a:solidFill>
                  <a:srgbClr val="FF0000"/>
                </a:solidFill>
                <a:latin typeface="Comic Sans MS" panose="030F0702030302020204" pitchFamily="66" charset="0"/>
              </a:rPr>
              <a:t>Representative Volume Element </a:t>
            </a:r>
            <a:r>
              <a:rPr lang="en-US" dirty="0">
                <a:latin typeface="Comic Sans MS" panose="030F0702030302020204" pitchFamily="66" charset="0"/>
              </a:rPr>
              <a:t>(RVE). </a:t>
            </a:r>
          </a:p>
        </p:txBody>
      </p:sp>
      <p:sp>
        <p:nvSpPr>
          <p:cNvPr id="45" name="TextBox 44">
            <a:extLst>
              <a:ext uri="{FF2B5EF4-FFF2-40B4-BE49-F238E27FC236}">
                <a16:creationId xmlns:a16="http://schemas.microsoft.com/office/drawing/2014/main" id="{9F2013A5-F8C6-12BF-8746-2AE8A3F52119}"/>
              </a:ext>
            </a:extLst>
          </p:cNvPr>
          <p:cNvSpPr txBox="1"/>
          <p:nvPr/>
        </p:nvSpPr>
        <p:spPr>
          <a:xfrm>
            <a:off x="1024829" y="8419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Microstructure</a:t>
            </a:r>
          </a:p>
        </p:txBody>
      </p:sp>
      <p:pic>
        <p:nvPicPr>
          <p:cNvPr id="4" name="Picture 3">
            <a:extLst>
              <a:ext uri="{FF2B5EF4-FFF2-40B4-BE49-F238E27FC236}">
                <a16:creationId xmlns:a16="http://schemas.microsoft.com/office/drawing/2014/main" id="{87FD29FD-7339-E2A4-18BE-E99E56B1A2A8}"/>
              </a:ext>
            </a:extLst>
          </p:cNvPr>
          <p:cNvPicPr>
            <a:picLocks noChangeAspect="1"/>
          </p:cNvPicPr>
          <p:nvPr/>
        </p:nvPicPr>
        <p:blipFill>
          <a:blip r:embed="rId3"/>
          <a:stretch>
            <a:fillRect/>
          </a:stretch>
        </p:blipFill>
        <p:spPr>
          <a:xfrm>
            <a:off x="5600212" y="822572"/>
            <a:ext cx="6536039" cy="1758766"/>
          </a:xfrm>
          <a:prstGeom prst="rect">
            <a:avLst/>
          </a:prstGeom>
        </p:spPr>
      </p:pic>
      <p:sp>
        <p:nvSpPr>
          <p:cNvPr id="5" name="TextBox 4">
            <a:extLst>
              <a:ext uri="{FF2B5EF4-FFF2-40B4-BE49-F238E27FC236}">
                <a16:creationId xmlns:a16="http://schemas.microsoft.com/office/drawing/2014/main" id="{FBF10A6C-2E3E-3D62-DE3A-71F454157FEF}"/>
              </a:ext>
            </a:extLst>
          </p:cNvPr>
          <p:cNvSpPr txBox="1"/>
          <p:nvPr/>
        </p:nvSpPr>
        <p:spPr>
          <a:xfrm>
            <a:off x="6781803" y="2581338"/>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Increasing the unit cell size</a:t>
            </a:r>
          </a:p>
        </p:txBody>
      </p:sp>
      <p:pic>
        <p:nvPicPr>
          <p:cNvPr id="10" name="Picture 9">
            <a:extLst>
              <a:ext uri="{FF2B5EF4-FFF2-40B4-BE49-F238E27FC236}">
                <a16:creationId xmlns:a16="http://schemas.microsoft.com/office/drawing/2014/main" id="{C0E7FD20-58D6-E5B3-A468-C8BBDF58E398}"/>
              </a:ext>
            </a:extLst>
          </p:cNvPr>
          <p:cNvPicPr>
            <a:picLocks noChangeAspect="1"/>
          </p:cNvPicPr>
          <p:nvPr/>
        </p:nvPicPr>
        <p:blipFill>
          <a:blip r:embed="rId4"/>
          <a:stretch>
            <a:fillRect/>
          </a:stretch>
        </p:blipFill>
        <p:spPr>
          <a:xfrm>
            <a:off x="6663156" y="3022933"/>
            <a:ext cx="4291506" cy="3516452"/>
          </a:xfrm>
          <a:prstGeom prst="rect">
            <a:avLst/>
          </a:prstGeom>
        </p:spPr>
      </p:pic>
    </p:spTree>
    <p:extLst>
      <p:ext uri="{BB962C8B-B14F-4D97-AF65-F5344CB8AC3E}">
        <p14:creationId xmlns:p14="http://schemas.microsoft.com/office/powerpoint/2010/main" val="226437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07918-2148-627B-2CBD-742F31CE9C1C}"/>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B0D55A83-5933-3AD3-D813-7D811751B654}"/>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Multi-scale modeling</a:t>
            </a:r>
            <a:endParaRPr lang="en-US" dirty="0"/>
          </a:p>
        </p:txBody>
      </p:sp>
      <p:pic>
        <p:nvPicPr>
          <p:cNvPr id="3" name="Picture 2">
            <a:extLst>
              <a:ext uri="{FF2B5EF4-FFF2-40B4-BE49-F238E27FC236}">
                <a16:creationId xmlns:a16="http://schemas.microsoft.com/office/drawing/2014/main" id="{4168CF46-CA4A-7D68-7A75-11F678FB30B1}"/>
              </a:ext>
            </a:extLst>
          </p:cNvPr>
          <p:cNvPicPr>
            <a:picLocks noChangeAspect="1"/>
          </p:cNvPicPr>
          <p:nvPr/>
        </p:nvPicPr>
        <p:blipFill>
          <a:blip r:embed="rId3"/>
          <a:stretch>
            <a:fillRect/>
          </a:stretch>
        </p:blipFill>
        <p:spPr>
          <a:xfrm>
            <a:off x="5546980" y="861582"/>
            <a:ext cx="6416420" cy="3809061"/>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D306A1D-8A15-9C04-4B7C-CE6D0DDE0F55}"/>
                  </a:ext>
                </a:extLst>
              </p:cNvPr>
              <p:cNvSpPr txBox="1"/>
              <p:nvPr/>
            </p:nvSpPr>
            <p:spPr>
              <a:xfrm>
                <a:off x="351306" y="1007294"/>
                <a:ext cx="4632173" cy="5325432"/>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latin typeface="Comic Sans MS" panose="030F0702030302020204" pitchFamily="66" charset="0"/>
                  </a:rPr>
                  <a:t>Consider a</a:t>
                </a:r>
                <a:r>
                  <a:rPr lang="en-US" dirty="0">
                    <a:solidFill>
                      <a:srgbClr val="FF0000"/>
                    </a:solidFill>
                    <a:latin typeface="Comic Sans MS" panose="030F0702030302020204" pitchFamily="66" charset="0"/>
                  </a:rPr>
                  <a:t> </a:t>
                </a:r>
                <a:r>
                  <a:rPr lang="en-US" dirty="0">
                    <a:latin typeface="Comic Sans MS" panose="030F0702030302020204" pitchFamily="66" charset="0"/>
                  </a:rPr>
                  <a:t>heterogeneous problem of with local </a:t>
                </a:r>
                <a:r>
                  <a:rPr lang="en-US" dirty="0">
                    <a:solidFill>
                      <a:srgbClr val="FF0000"/>
                    </a:solidFill>
                    <a:latin typeface="Comic Sans MS" panose="030F0702030302020204" pitchFamily="66" charset="0"/>
                  </a:rPr>
                  <a:t>microstructure fluctuations (periodicity) </a:t>
                </a:r>
                <a14:m>
                  <m:oMath xmlns:m="http://schemas.openxmlformats.org/officeDocument/2006/math">
                    <m:r>
                      <a:rPr lang="en-US" b="0" i="1" smtClean="0">
                        <a:solidFill>
                          <a:srgbClr val="FF0000"/>
                        </a:solidFill>
                        <a:latin typeface="Cambria Math" panose="02040503050406030204" pitchFamily="18" charset="0"/>
                      </a:rPr>
                      <m:t>𝑙</m:t>
                    </m:r>
                  </m:oMath>
                </a14:m>
                <a:r>
                  <a:rPr lang="en-US" dirty="0">
                    <a:solidFill>
                      <a:srgbClr val="FF0000"/>
                    </a:solidFill>
                    <a:latin typeface="Comic Sans MS" panose="030F0702030302020204" pitchFamily="66" charset="0"/>
                  </a:rPr>
                  <a:t> </a:t>
                </a:r>
                <a:r>
                  <a:rPr lang="en-US" dirty="0">
                    <a:latin typeface="Comic Sans MS" panose="030F0702030302020204" pitchFamily="66" charset="0"/>
                  </a:rPr>
                  <a:t>that is </a:t>
                </a:r>
                <a:r>
                  <a:rPr lang="en-US" dirty="0">
                    <a:solidFill>
                      <a:srgbClr val="FF0000"/>
                    </a:solidFill>
                    <a:latin typeface="Comic Sans MS" panose="030F0702030302020204" pitchFamily="66" charset="0"/>
                  </a:rPr>
                  <a:t>much smaller </a:t>
                </a:r>
                <a:r>
                  <a:rPr lang="en-US" dirty="0">
                    <a:latin typeface="Comic Sans MS" panose="030F0702030302020204" pitchFamily="66" charset="0"/>
                  </a:rPr>
                  <a:t>than the macroscopic body size (</a:t>
                </a:r>
                <a14:m>
                  <m:oMath xmlns:m="http://schemas.openxmlformats.org/officeDocument/2006/math">
                    <m:r>
                      <a:rPr lang="en-US" b="0" i="1" smtClean="0">
                        <a:latin typeface="Cambria Math" panose="02040503050406030204" pitchFamily="18" charset="0"/>
                      </a:rPr>
                      <m:t>𝐿</m:t>
                    </m:r>
                  </m:oMath>
                </a14:m>
                <a:r>
                  <a:rPr lang="en-US" dirty="0">
                    <a:latin typeface="Comic Sans MS" panose="030F0702030302020204" pitchFamily="66" charset="0"/>
                  </a:rPr>
                  <a:t>). </a:t>
                </a:r>
                <a:endParaRPr lang="en-US" dirty="0">
                  <a:solidFill>
                    <a:srgbClr val="FF0000"/>
                  </a:solidFill>
                  <a:latin typeface="Comic Sans MS" panose="030F0702030302020204" pitchFamily="66" charset="0"/>
                </a:endParaRPr>
              </a:p>
              <a:p>
                <a:pPr algn="ct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𝑙</m:t>
                          </m:r>
                        </m:num>
                        <m:den>
                          <m:r>
                            <a:rPr lang="en-US" b="0" i="1" smtClean="0">
                              <a:latin typeface="Cambria Math" panose="02040503050406030204" pitchFamily="18" charset="0"/>
                            </a:rPr>
                            <m:t>𝐿</m:t>
                          </m:r>
                        </m:den>
                      </m:f>
                      <m:r>
                        <a:rPr lang="en-US" b="0" i="1" smtClean="0">
                          <a:latin typeface="Cambria Math" panose="02040503050406030204" pitchFamily="18" charset="0"/>
                        </a:rPr>
                        <m:t>≪1 </m:t>
                      </m:r>
                    </m:oMath>
                  </m:oMathPara>
                </a14:m>
                <a:endParaRPr lang="en-US" dirty="0">
                  <a:latin typeface="Comic Sans MS" panose="030F0702030302020204" pitchFamily="66" charset="0"/>
                </a:endParaRPr>
              </a:p>
              <a:p>
                <a:pPr marL="742950" lvl="1"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Because the </a:t>
                </a:r>
                <a:r>
                  <a:rPr lang="en-US" dirty="0">
                    <a:solidFill>
                      <a:srgbClr val="FF0000"/>
                    </a:solidFill>
                    <a:latin typeface="Comic Sans MS" panose="030F0702030302020204" pitchFamily="66" charset="0"/>
                  </a:rPr>
                  <a:t>small scale variations </a:t>
                </a:r>
                <a:r>
                  <a:rPr lang="en-US" dirty="0">
                    <a:latin typeface="Comic Sans MS" panose="030F0702030302020204" pitchFamily="66" charset="0"/>
                  </a:rPr>
                  <a:t>of properties form point to point</a:t>
                </a:r>
                <a:r>
                  <a:rPr lang="en-US" dirty="0">
                    <a:solidFill>
                      <a:srgbClr val="FF0000"/>
                    </a:solidFill>
                    <a:latin typeface="Comic Sans MS" panose="030F0702030302020204" pitchFamily="66" charset="0"/>
                  </a:rPr>
                  <a:t>, all mechanical fields</a:t>
                </a:r>
                <a:r>
                  <a:rPr lang="en-US" dirty="0">
                    <a:latin typeface="Comic Sans MS" panose="030F0702030302020204" pitchFamily="66" charset="0"/>
                  </a:rPr>
                  <a:t> (</a:t>
                </a:r>
                <a:r>
                  <a:rPr lang="en-US" dirty="0">
                    <a:solidFill>
                      <a:schemeClr val="tx1">
                        <a:lumMod val="95000"/>
                        <a:lumOff val="5000"/>
                      </a:schemeClr>
                    </a:solidFill>
                    <a:latin typeface="Comic Sans MS" panose="030F0702030302020204" pitchFamily="66" charset="0"/>
                  </a:rPr>
                  <a:t>stress, strain, stiffness, etc.</a:t>
                </a:r>
                <a:r>
                  <a:rPr lang="en-US" dirty="0">
                    <a:latin typeface="Comic Sans MS" panose="030F0702030302020204" pitchFamily="66" charset="0"/>
                  </a:rPr>
                  <a:t>) are </a:t>
                </a:r>
                <a:r>
                  <a:rPr lang="en-US" dirty="0">
                    <a:solidFill>
                      <a:srgbClr val="FF0000"/>
                    </a:solidFill>
                    <a:latin typeface="Comic Sans MS" panose="030F0702030302020204" pitchFamily="66" charset="0"/>
                  </a:rPr>
                  <a:t>highly oscillatory</a:t>
                </a:r>
                <a:r>
                  <a:rPr lang="en-US" dirty="0">
                    <a:latin typeface="Comic Sans MS" panose="030F0702030302020204" pitchFamily="66" charset="0"/>
                  </a:rPr>
                  <a:t>.  </a:t>
                </a:r>
              </a:p>
              <a:p>
                <a:pPr marL="285750"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Analytical/numerical solutions are </a:t>
                </a:r>
                <a:r>
                  <a:rPr lang="en-US" dirty="0">
                    <a:solidFill>
                      <a:srgbClr val="FF0000"/>
                    </a:solidFill>
                    <a:latin typeface="Comic Sans MS" panose="030F0702030302020204" pitchFamily="66" charset="0"/>
                  </a:rPr>
                  <a:t>challenging</a:t>
                </a:r>
                <a:r>
                  <a:rPr lang="en-US" dirty="0">
                    <a:latin typeface="Comic Sans MS" panose="030F0702030302020204" pitchFamily="66" charset="0"/>
                  </a:rPr>
                  <a:t> to find.  </a:t>
                </a:r>
              </a:p>
              <a:p>
                <a:pPr marL="285750" indent="-285750">
                  <a:buFont typeface="Arial" panose="020B0604020202020204" pitchFamily="34" charset="0"/>
                  <a:buChar char="•"/>
                </a:pPr>
                <a:endParaRPr lang="en-US" dirty="0">
                  <a:latin typeface="Comic Sans MS" panose="030F0702030302020204" pitchFamily="66" charset="0"/>
                </a:endParaRPr>
              </a:p>
              <a:p>
                <a:pPr marL="285750" indent="-285750">
                  <a:buFont typeface="Arial" panose="020B0604020202020204" pitchFamily="34" charset="0"/>
                  <a:buChar char="•"/>
                </a:pPr>
                <a:r>
                  <a:rPr lang="en-US" dirty="0">
                    <a:latin typeface="Comic Sans MS" panose="030F0702030302020204" pitchFamily="66" charset="0"/>
                  </a:rPr>
                  <a:t>We seek to find a way to </a:t>
                </a:r>
                <a:r>
                  <a:rPr lang="en-US" dirty="0">
                    <a:solidFill>
                      <a:srgbClr val="FF0000"/>
                    </a:solidFill>
                    <a:latin typeface="Comic Sans MS" panose="030F0702030302020204" pitchFamily="66" charset="0"/>
                  </a:rPr>
                  <a:t>filter</a:t>
                </a:r>
                <a:r>
                  <a:rPr lang="en-US" dirty="0">
                    <a:latin typeface="Comic Sans MS" panose="030F0702030302020204" pitchFamily="66" charset="0"/>
                  </a:rPr>
                  <a:t> the small scale variations and only consider the </a:t>
                </a:r>
                <a:r>
                  <a:rPr lang="en-US" dirty="0">
                    <a:solidFill>
                      <a:srgbClr val="FF0000"/>
                    </a:solidFill>
                    <a:latin typeface="Comic Sans MS" panose="030F0702030302020204" pitchFamily="66" charset="0"/>
                  </a:rPr>
                  <a:t>effective smooth</a:t>
                </a:r>
                <a:r>
                  <a:rPr lang="en-US" dirty="0">
                    <a:latin typeface="Comic Sans MS" panose="030F0702030302020204" pitchFamily="66" charset="0"/>
                  </a:rPr>
                  <a:t> </a:t>
                </a:r>
                <a:r>
                  <a:rPr lang="en-US" dirty="0">
                    <a:solidFill>
                      <a:srgbClr val="FF0000"/>
                    </a:solidFill>
                    <a:latin typeface="Comic Sans MS" panose="030F0702030302020204" pitchFamily="66" charset="0"/>
                  </a:rPr>
                  <a:t>macroscopic</a:t>
                </a:r>
                <a:r>
                  <a:rPr lang="en-US" dirty="0">
                    <a:latin typeface="Comic Sans MS" panose="030F0702030302020204" pitchFamily="66" charset="0"/>
                  </a:rPr>
                  <a:t> material behavior. </a:t>
                </a:r>
              </a:p>
            </p:txBody>
          </p:sp>
        </mc:Choice>
        <mc:Fallback xmlns="">
          <p:sp>
            <p:nvSpPr>
              <p:cNvPr id="6" name="TextBox 5">
                <a:extLst>
                  <a:ext uri="{FF2B5EF4-FFF2-40B4-BE49-F238E27FC236}">
                    <a16:creationId xmlns:a16="http://schemas.microsoft.com/office/drawing/2014/main" id="{FD306A1D-8A15-9C04-4B7C-CE6D0DDE0F55}"/>
                  </a:ext>
                </a:extLst>
              </p:cNvPr>
              <p:cNvSpPr txBox="1">
                <a:spLocks noRot="1" noChangeAspect="1" noMove="1" noResize="1" noEditPoints="1" noAdjustHandles="1" noChangeArrowheads="1" noChangeShapeType="1" noTextEdit="1"/>
              </p:cNvSpPr>
              <p:nvPr/>
            </p:nvSpPr>
            <p:spPr>
              <a:xfrm>
                <a:off x="351306" y="1007294"/>
                <a:ext cx="4632173" cy="5325432"/>
              </a:xfrm>
              <a:prstGeom prst="rect">
                <a:avLst/>
              </a:prstGeom>
              <a:blipFill>
                <a:blip r:embed="rId4"/>
                <a:stretch>
                  <a:fillRect l="-788" t="-342" r="-1971" b="-799"/>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363676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44832-A827-7000-0022-F4C440A8CD5E}"/>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1B6FDCBC-9519-AED9-29FF-0B023E705AAB}"/>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Mathematical theory of homogenization</a:t>
            </a:r>
            <a:endParaRPr lang="en-US" dirty="0"/>
          </a:p>
        </p:txBody>
      </p:sp>
      <p:sp>
        <p:nvSpPr>
          <p:cNvPr id="4" name="TextBox 3">
            <a:extLst>
              <a:ext uri="{FF2B5EF4-FFF2-40B4-BE49-F238E27FC236}">
                <a16:creationId xmlns:a16="http://schemas.microsoft.com/office/drawing/2014/main" id="{11A9A4C6-025D-B2FD-522C-2677DCFC640E}"/>
              </a:ext>
            </a:extLst>
          </p:cNvPr>
          <p:cNvSpPr txBox="1"/>
          <p:nvPr/>
        </p:nvSpPr>
        <p:spPr>
          <a:xfrm>
            <a:off x="4080449" y="735241"/>
            <a:ext cx="4172859" cy="369332"/>
          </a:xfrm>
          <a:prstGeom prst="rect">
            <a:avLst/>
          </a:prstGeom>
          <a:noFill/>
        </p:spPr>
        <p:txBody>
          <a:bodyPr wrap="square" rtlCol="0">
            <a:spAutoFit/>
          </a:bodyPr>
          <a:lstStyle/>
          <a:p>
            <a:pPr algn="ctr"/>
            <a:r>
              <a:rPr lang="en-US" dirty="0">
                <a:solidFill>
                  <a:srgbClr val="FF0000"/>
                </a:solidFill>
                <a:latin typeface="Comic Sans MS" panose="030F0702030302020204" pitchFamily="66" charset="0"/>
              </a:rPr>
              <a:t>Example – solid mechanics</a:t>
            </a:r>
            <a:endParaRPr lang="en-US" sz="1800" dirty="0">
              <a:solidFill>
                <a:srgbClr val="FF0000"/>
              </a:solidFill>
              <a:latin typeface="Comic Sans MS" panose="030F0702030302020204" pitchFamily="66" charset="0"/>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5352584-709E-DCE4-0A4E-BF3126FD1E2A}"/>
                  </a:ext>
                </a:extLst>
              </p:cNvPr>
              <p:cNvSpPr txBox="1"/>
              <p:nvPr/>
            </p:nvSpPr>
            <p:spPr>
              <a:xfrm>
                <a:off x="697936" y="1126199"/>
                <a:ext cx="5877656" cy="5236177"/>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altLang="zh-CN" sz="1600" dirty="0">
                    <a:latin typeface="Comic Sans MS" pitchFamily="66" charset="0"/>
                  </a:rPr>
                  <a:t>(</a:t>
                </a:r>
                <a:r>
                  <a:rPr lang="en-US" altLang="zh-CN" sz="1600" dirty="0" err="1">
                    <a:latin typeface="Comic Sans MS" pitchFamily="66" charset="0"/>
                  </a:rPr>
                  <a:t>i</a:t>
                </a:r>
                <a:r>
                  <a:rPr lang="en-US" altLang="zh-CN" sz="1600" dirty="0">
                    <a:latin typeface="Comic Sans MS" pitchFamily="66" charset="0"/>
                  </a:rPr>
                  <a:t>) Balance of linear momentum: </a:t>
                </a:r>
              </a:p>
              <a:p>
                <a:pPr algn="ctr">
                  <a:spcAft>
                    <a:spcPts val="300"/>
                  </a:spcAft>
                </a:pPr>
                <a14:m>
                  <m:oMathPara xmlns:m="http://schemas.openxmlformats.org/officeDocument/2006/math">
                    <m:oMathParaPr>
                      <m:jc m:val="centerGroup"/>
                    </m:oMathParaPr>
                    <m:oMath xmlns:m="http://schemas.openxmlformats.org/officeDocument/2006/math">
                      <m:r>
                        <m:rPr>
                          <m:sty m:val="p"/>
                        </m:rPr>
                        <a:rPr lang="en-US" altLang="zh-CN" sz="1600" b="0" i="0" smtClean="0">
                          <a:latin typeface="Cambria Math" panose="02040503050406030204" pitchFamily="18" charset="0"/>
                        </a:rPr>
                        <m:t>∇</m:t>
                      </m:r>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𝜌</m:t>
                      </m:r>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𝑢</m:t>
                          </m:r>
                        </m:e>
                      </m:acc>
                    </m:oMath>
                  </m:oMathPara>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(ii) Constitutive model (closure): </a:t>
                </a:r>
              </a:p>
              <a:p>
                <a:pPr algn="ctr">
                  <a:spcAft>
                    <a:spcPts val="300"/>
                  </a:spcAft>
                </a:pPr>
                <a14:m>
                  <m:oMathPara xmlns:m="http://schemas.openxmlformats.org/officeDocument/2006/math">
                    <m:oMathParaPr>
                      <m:jc m:val="centerGroup"/>
                    </m:oMathParaPr>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𝜖</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Kinematics </a:t>
                </a:r>
              </a:p>
              <a:p>
                <a:pPr algn="ctr">
                  <a:spcAft>
                    <a:spcPts val="300"/>
                  </a:spcAft>
                </a:pPr>
                <a14:m>
                  <m:oMathPara xmlns:m="http://schemas.openxmlformats.org/officeDocument/2006/math">
                    <m:oMathParaPr>
                      <m:jc m:val="centerGroup"/>
                    </m:oMathParaPr>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𝜖</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1</m:t>
                          </m:r>
                        </m:num>
                        <m:den>
                          <m:r>
                            <a:rPr lang="en-US" altLang="zh-CN" sz="1600" b="0" i="1" smtClean="0">
                              <a:latin typeface="Cambria Math" panose="02040503050406030204" pitchFamily="18" charset="0"/>
                            </a:rPr>
                            <m:t>2</m:t>
                          </m:r>
                        </m:den>
                      </m:f>
                      <m:r>
                        <a:rPr lang="en-US" altLang="zh-CN" sz="1600" b="0" i="1" smtClean="0">
                          <a:latin typeface="Cambria Math" panose="02040503050406030204" pitchFamily="18" charset="0"/>
                        </a:rPr>
                        <m:t>(</m:t>
                      </m:r>
                      <m:r>
                        <m:rPr>
                          <m:sty m:val="p"/>
                        </m:rPr>
                        <a:rPr lang="en-US" altLang="zh-CN" sz="1600" b="0" i="0"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d>
                            <m:dPr>
                              <m:ctrlPr>
                                <a:rPr lang="en-US" altLang="zh-CN" sz="1600" b="0" i="1" smtClean="0">
                                  <a:latin typeface="Cambria Math" panose="02040503050406030204" pitchFamily="18" charset="0"/>
                                </a:rPr>
                              </m:ctrlPr>
                            </m:dPr>
                            <m:e>
                              <m:r>
                                <m:rPr>
                                  <m:sty m:val="p"/>
                                </m:rPr>
                                <a:rPr lang="en-US" altLang="zh-CN" sz="1600" b="0" i="0"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𝑙</m:t>
                                  </m:r>
                                </m:sup>
                              </m:sSup>
                            </m:e>
                          </m:d>
                        </m:e>
                        <m:sup>
                          <m:r>
                            <a:rPr lang="en-US" altLang="zh-CN" sz="1600" b="0" i="1" smtClean="0">
                              <a:latin typeface="Cambria Math" panose="02040503050406030204" pitchFamily="18" charset="0"/>
                            </a:rPr>
                            <m:t>𝑇</m:t>
                          </m:r>
                        </m:sup>
                      </m:sSup>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Boundary condition: </a:t>
                </a:r>
              </a:p>
              <a:p>
                <a:pPr algn="ctr">
                  <a:spcAft>
                    <a:spcPts val="300"/>
                  </a:spcAft>
                </a:pPr>
                <a14:m>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𝑛</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e>
                    </m:d>
                  </m:oMath>
                </a14:m>
                <a:r>
                  <a:rPr lang="en-US" altLang="zh-CN" sz="1600" dirty="0">
                    <a:latin typeface="Comic Sans MS" pitchFamily="66" charset="0"/>
                  </a:rPr>
                  <a:t> on </a:t>
                </a:r>
                <a14:m>
                  <m:oMath xmlns:m="http://schemas.openxmlformats.org/officeDocument/2006/math">
                    <m:r>
                      <a:rPr lang="en-US" altLang="zh-CN" sz="1600" b="0" i="1" smtClean="0">
                        <a:latin typeface="Cambria Math" panose="02040503050406030204" pitchFamily="18" charset="0"/>
                      </a:rPr>
                      <m:t>𝜕</m:t>
                    </m:r>
                    <m:r>
                      <m:rPr>
                        <m:sty m:val="p"/>
                      </m:rPr>
                      <a:rPr lang="en-US" altLang="zh-CN" sz="1600" b="0" i="0" smtClean="0">
                        <a:latin typeface="Cambria Math" panose="02040503050406030204" pitchFamily="18" charset="0"/>
                      </a:rPr>
                      <m:t>Ω</m:t>
                    </m:r>
                  </m:oMath>
                </a14:m>
                <a:r>
                  <a:rPr lang="en-US" altLang="zh-CN" sz="1600" dirty="0">
                    <a:latin typeface="Comic Sans MS" pitchFamily="66" charset="0"/>
                  </a:rPr>
                  <a:t> </a:t>
                </a:r>
              </a:p>
              <a:p>
                <a:pPr marL="285750" indent="-285750">
                  <a:spcAft>
                    <a:spcPts val="300"/>
                  </a:spcAft>
                  <a:buFont typeface="Arial" panose="020B0604020202020204" pitchFamily="34" charset="0"/>
                  <a:buChar char="•"/>
                </a:pPr>
                <a:r>
                  <a:rPr lang="en-US" altLang="zh-CN" sz="1600" dirty="0">
                    <a:latin typeface="Comic Sans MS" pitchFamily="66" charset="0"/>
                  </a:rPr>
                  <a:t>(iv) Initial condition: </a:t>
                </a:r>
              </a:p>
              <a:p>
                <a:pPr algn="ctr">
                  <a:spcAft>
                    <a:spcPts val="300"/>
                  </a:spcAft>
                </a:pPr>
                <a14:m>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𝑙</m:t>
                        </m:r>
                      </m:sup>
                    </m:sSup>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𝑥</m:t>
                            </m:r>
                          </m:num>
                          <m:den>
                            <m:r>
                              <a:rPr lang="en-US" altLang="zh-CN" sz="1600" b="0" i="1" smtClean="0">
                                <a:latin typeface="Cambria Math" panose="02040503050406030204" pitchFamily="18" charset="0"/>
                              </a:rPr>
                              <m:t>𝑙</m:t>
                            </m:r>
                          </m:den>
                        </m:f>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𝑡</m:t>
                        </m:r>
                        <m:r>
                          <a:rPr lang="en-US" altLang="zh-CN" sz="1600" b="0" i="1" smtClean="0">
                            <a:latin typeface="Cambria Math" panose="02040503050406030204" pitchFamily="18" charset="0"/>
                          </a:rPr>
                          <m:t>=0</m:t>
                        </m:r>
                      </m:e>
                    </m:d>
                    <m:r>
                      <a:rPr lang="en-US" altLang="zh-CN" sz="1600" b="0" i="0"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𝜎</m:t>
                        </m:r>
                      </m:e>
                      <m:sup>
                        <m:r>
                          <a:rPr lang="en-US" altLang="zh-CN" sz="1600" b="0" i="1" smtClean="0">
                            <a:latin typeface="Cambria Math" panose="02040503050406030204" pitchFamily="18" charset="0"/>
                          </a:rPr>
                          <m:t>0</m:t>
                        </m:r>
                      </m:sup>
                    </m:sSup>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oMath>
                </a14:m>
                <a:r>
                  <a:rPr lang="en-US" altLang="zh-CN" sz="1600" dirty="0">
                    <a:latin typeface="Comic Sans MS" pitchFamily="66" charset="0"/>
                  </a:rPr>
                  <a:t>  </a:t>
                </a:r>
              </a:p>
              <a:p>
                <a:pPr algn="ctr">
                  <a:spcAft>
                    <a:spcPts val="300"/>
                  </a:spcAft>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where we make a </a:t>
                </a:r>
                <a:r>
                  <a:rPr lang="en-US" altLang="zh-CN" sz="1600" dirty="0">
                    <a:solidFill>
                      <a:srgbClr val="FF0000"/>
                    </a:solidFill>
                    <a:latin typeface="Comic Sans MS" pitchFamily="66" charset="0"/>
                  </a:rPr>
                  <a:t>two scale ansatz </a:t>
                </a:r>
                <a:r>
                  <a:rPr lang="en-US" altLang="zh-CN" sz="1600" dirty="0">
                    <a:latin typeface="Comic Sans MS" pitchFamily="66" charset="0"/>
                  </a:rPr>
                  <a:t>of </a:t>
                </a:r>
                <a14:m>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𝑙</m:t>
                        </m:r>
                      </m:sup>
                    </m:sSup>
                  </m:oMath>
                </a14:m>
                <a:r>
                  <a:rPr lang="en-US" altLang="zh-CN" sz="1600" dirty="0">
                    <a:latin typeface="Comic Sans MS" pitchFamily="66" charset="0"/>
                  </a:rPr>
                  <a:t>: </a:t>
                </a:r>
              </a:p>
              <a:p>
                <a:pPr algn="ctr">
                  <a:spcAft>
                    <a:spcPts val="300"/>
                  </a:spcAft>
                </a:pPr>
                <a14:m>
                  <m:oMathPara xmlns:m="http://schemas.openxmlformats.org/officeDocument/2006/math">
                    <m:oMathParaPr>
                      <m:jc m:val="centerGroup"/>
                    </m:oMathParaPr>
                    <m:oMath xmlns:m="http://schemas.openxmlformats.org/officeDocument/2006/math">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𝑙</m:t>
                          </m:r>
                        </m:sup>
                      </m:sSup>
                      <m:r>
                        <a:rPr lang="en-US" altLang="zh-CN" sz="1600" b="0" i="1" smtClean="0">
                          <a:latin typeface="Cambria Math" panose="02040503050406030204" pitchFamily="18" charset="0"/>
                        </a:rPr>
                        <m:t>=</m:t>
                      </m:r>
                      <m:sSub>
                        <m:sSubPr>
                          <m:ctrlPr>
                            <a:rPr lang="en-US" altLang="zh-CN" sz="1600" b="0" i="1" smtClean="0">
                              <a:solidFill>
                                <a:srgbClr val="FF0000"/>
                              </a:solidFill>
                              <a:latin typeface="Cambria Math" panose="02040503050406030204" pitchFamily="18" charset="0"/>
                            </a:rPr>
                          </m:ctrlPr>
                        </m:sSubPr>
                        <m:e>
                          <m:r>
                            <a:rPr lang="en-US" altLang="zh-CN" sz="1600" b="0" i="1" smtClean="0">
                              <a:solidFill>
                                <a:srgbClr val="FF0000"/>
                              </a:solidFill>
                              <a:latin typeface="Cambria Math" panose="02040503050406030204" pitchFamily="18" charset="0"/>
                            </a:rPr>
                            <m:t>𝑢</m:t>
                          </m:r>
                        </m:e>
                        <m:sub>
                          <m:r>
                            <a:rPr lang="en-US" altLang="zh-CN" sz="1600" b="0" i="1" smtClean="0">
                              <a:solidFill>
                                <a:srgbClr val="FF0000"/>
                              </a:solidFill>
                              <a:latin typeface="Cambria Math" panose="02040503050406030204" pitchFamily="18" charset="0"/>
                            </a:rPr>
                            <m:t>0</m:t>
                          </m:r>
                        </m:sub>
                      </m:sSub>
                      <m:d>
                        <m:dPr>
                          <m:ctrlPr>
                            <a:rPr lang="en-US" altLang="zh-CN" sz="1600" b="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𝑥</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𝑡</m:t>
                          </m:r>
                        </m:e>
                      </m:d>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𝑙</m:t>
                      </m:r>
                      <m:sSub>
                        <m:sSubPr>
                          <m:ctrlPr>
                            <a:rPr lang="en-US" altLang="zh-CN" sz="1600" b="0" i="1" smtClean="0">
                              <a:solidFill>
                                <a:srgbClr val="FF0000"/>
                              </a:solidFill>
                              <a:latin typeface="Cambria Math" panose="02040503050406030204" pitchFamily="18" charset="0"/>
                            </a:rPr>
                          </m:ctrlPr>
                        </m:sSubPr>
                        <m:e>
                          <m:r>
                            <a:rPr lang="en-US" altLang="zh-CN" sz="1600" b="0" i="1" smtClean="0">
                              <a:solidFill>
                                <a:srgbClr val="FF0000"/>
                              </a:solidFill>
                              <a:latin typeface="Cambria Math" panose="02040503050406030204" pitchFamily="18" charset="0"/>
                            </a:rPr>
                            <m:t>𝑢</m:t>
                          </m:r>
                        </m:e>
                        <m:sub>
                          <m:r>
                            <a:rPr lang="en-US" altLang="zh-CN" sz="1600" b="0" i="1" smtClean="0">
                              <a:solidFill>
                                <a:srgbClr val="FF0000"/>
                              </a:solidFill>
                              <a:latin typeface="Cambria Math" panose="02040503050406030204" pitchFamily="18" charset="0"/>
                            </a:rPr>
                            <m:t>1</m:t>
                          </m:r>
                        </m:sub>
                      </m:sSub>
                      <m:d>
                        <m:dPr>
                          <m:ctrlPr>
                            <a:rPr lang="en-US" altLang="zh-CN" sz="1600" b="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𝑥</m:t>
                          </m:r>
                          <m:r>
                            <a:rPr lang="en-US" altLang="zh-CN" sz="1600" b="0" i="1" smtClean="0">
                              <a:solidFill>
                                <a:srgbClr val="FF0000"/>
                              </a:solidFill>
                              <a:latin typeface="Cambria Math" panose="02040503050406030204" pitchFamily="18" charset="0"/>
                            </a:rPr>
                            <m:t>,</m:t>
                          </m:r>
                          <m:f>
                            <m:fPr>
                              <m:ctrlPr>
                                <a:rPr lang="en-US" altLang="zh-CN" sz="1600" b="0" i="1" smtClean="0">
                                  <a:solidFill>
                                    <a:srgbClr val="FF0000"/>
                                  </a:solidFill>
                                  <a:latin typeface="Cambria Math" panose="02040503050406030204" pitchFamily="18" charset="0"/>
                                </a:rPr>
                              </m:ctrlPr>
                            </m:fPr>
                            <m:num>
                              <m:r>
                                <a:rPr lang="en-US" altLang="zh-CN" sz="1600" b="0" i="1" smtClean="0">
                                  <a:solidFill>
                                    <a:srgbClr val="FF0000"/>
                                  </a:solidFill>
                                  <a:latin typeface="Cambria Math" panose="02040503050406030204" pitchFamily="18" charset="0"/>
                                </a:rPr>
                                <m:t>𝑥</m:t>
                              </m:r>
                            </m:num>
                            <m:den>
                              <m:r>
                                <a:rPr lang="en-US" altLang="zh-CN" sz="1600" b="0" i="1" smtClean="0">
                                  <a:solidFill>
                                    <a:srgbClr val="FF0000"/>
                                  </a:solidFill>
                                  <a:latin typeface="Cambria Math" panose="02040503050406030204" pitchFamily="18" charset="0"/>
                                </a:rPr>
                                <m:t>𝑙</m:t>
                              </m:r>
                            </m:den>
                          </m:f>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𝑡</m:t>
                          </m:r>
                        </m:e>
                      </m:d>
                      <m:r>
                        <a:rPr lang="en-US" altLang="zh-CN" sz="1600" b="0" i="1" smtClean="0">
                          <a:latin typeface="Cambria Math" panose="02040503050406030204" pitchFamily="18" charset="0"/>
                        </a:rPr>
                        <m:t>+</m:t>
                      </m:r>
                      <m:sSup>
                        <m:sSupPr>
                          <m:ctrlPr>
                            <a:rPr lang="en-US" altLang="zh-CN" sz="1600" b="0" i="1" smtClean="0">
                              <a:solidFill>
                                <a:srgbClr val="0221BE"/>
                              </a:solidFill>
                              <a:latin typeface="Cambria Math" panose="02040503050406030204" pitchFamily="18" charset="0"/>
                            </a:rPr>
                          </m:ctrlPr>
                        </m:sSupPr>
                        <m:e>
                          <m:r>
                            <a:rPr lang="en-US" altLang="zh-CN" sz="1600" b="0" i="1" smtClean="0">
                              <a:solidFill>
                                <a:srgbClr val="0221BE"/>
                              </a:solidFill>
                              <a:latin typeface="Cambria Math" panose="02040503050406030204" pitchFamily="18" charset="0"/>
                            </a:rPr>
                            <m:t>𝑙</m:t>
                          </m:r>
                        </m:e>
                        <m:sup>
                          <m:r>
                            <a:rPr lang="en-US" altLang="zh-CN" sz="1600" b="0" i="1" smtClean="0">
                              <a:solidFill>
                                <a:srgbClr val="0221BE"/>
                              </a:solidFill>
                              <a:latin typeface="Cambria Math" panose="02040503050406030204" pitchFamily="18" charset="0"/>
                            </a:rPr>
                            <m:t>2</m:t>
                          </m:r>
                        </m:sup>
                      </m:sSup>
                      <m:sSub>
                        <m:sSubPr>
                          <m:ctrlPr>
                            <a:rPr lang="en-US" altLang="zh-CN" sz="1600" b="0" i="1" smtClean="0">
                              <a:solidFill>
                                <a:srgbClr val="0221BE"/>
                              </a:solidFill>
                              <a:latin typeface="Cambria Math" panose="02040503050406030204" pitchFamily="18" charset="0"/>
                            </a:rPr>
                          </m:ctrlPr>
                        </m:sSubPr>
                        <m:e>
                          <m:r>
                            <a:rPr lang="en-US" altLang="zh-CN" sz="1600" b="0" i="1" smtClean="0">
                              <a:solidFill>
                                <a:srgbClr val="0221BE"/>
                              </a:solidFill>
                              <a:latin typeface="Cambria Math" panose="02040503050406030204" pitchFamily="18" charset="0"/>
                            </a:rPr>
                            <m:t>𝑢</m:t>
                          </m:r>
                        </m:e>
                        <m:sub>
                          <m:r>
                            <a:rPr lang="en-US" altLang="zh-CN" sz="1600" b="0" i="1" smtClean="0">
                              <a:solidFill>
                                <a:srgbClr val="0221BE"/>
                              </a:solidFill>
                              <a:latin typeface="Cambria Math" panose="02040503050406030204" pitchFamily="18" charset="0"/>
                            </a:rPr>
                            <m:t>2</m:t>
                          </m:r>
                        </m:sub>
                      </m:sSub>
                      <m:d>
                        <m:dPr>
                          <m:ctrlPr>
                            <a:rPr lang="en-US" altLang="zh-CN" sz="1600" b="0" i="1" smtClean="0">
                              <a:solidFill>
                                <a:srgbClr val="0221BE"/>
                              </a:solidFill>
                              <a:latin typeface="Cambria Math" panose="02040503050406030204" pitchFamily="18" charset="0"/>
                            </a:rPr>
                          </m:ctrlPr>
                        </m:dPr>
                        <m:e>
                          <m:r>
                            <a:rPr lang="en-US" altLang="zh-CN" sz="1600" b="0" i="1" smtClean="0">
                              <a:solidFill>
                                <a:srgbClr val="0221BE"/>
                              </a:solidFill>
                              <a:latin typeface="Cambria Math" panose="02040503050406030204" pitchFamily="18" charset="0"/>
                            </a:rPr>
                            <m:t>𝑥</m:t>
                          </m:r>
                          <m:r>
                            <a:rPr lang="en-US" altLang="zh-CN" sz="1600" b="0" i="1" smtClean="0">
                              <a:solidFill>
                                <a:srgbClr val="0221BE"/>
                              </a:solidFill>
                              <a:latin typeface="Cambria Math" panose="02040503050406030204" pitchFamily="18" charset="0"/>
                            </a:rPr>
                            <m:t>,</m:t>
                          </m:r>
                          <m:f>
                            <m:fPr>
                              <m:ctrlPr>
                                <a:rPr lang="en-US" altLang="zh-CN" sz="1600" b="0" i="1" smtClean="0">
                                  <a:solidFill>
                                    <a:srgbClr val="0221BE"/>
                                  </a:solidFill>
                                  <a:latin typeface="Cambria Math" panose="02040503050406030204" pitchFamily="18" charset="0"/>
                                </a:rPr>
                              </m:ctrlPr>
                            </m:fPr>
                            <m:num>
                              <m:r>
                                <a:rPr lang="en-US" altLang="zh-CN" sz="1600" b="0" i="1" smtClean="0">
                                  <a:solidFill>
                                    <a:srgbClr val="0221BE"/>
                                  </a:solidFill>
                                  <a:latin typeface="Cambria Math" panose="02040503050406030204" pitchFamily="18" charset="0"/>
                                </a:rPr>
                                <m:t>𝑥</m:t>
                              </m:r>
                            </m:num>
                            <m:den>
                              <m:r>
                                <a:rPr lang="en-US" altLang="zh-CN" sz="1600" b="0" i="1" smtClean="0">
                                  <a:solidFill>
                                    <a:srgbClr val="0221BE"/>
                                  </a:solidFill>
                                  <a:latin typeface="Cambria Math" panose="02040503050406030204" pitchFamily="18" charset="0"/>
                                </a:rPr>
                                <m:t>𝑙</m:t>
                              </m:r>
                            </m:den>
                          </m:f>
                          <m:r>
                            <a:rPr lang="en-US" altLang="zh-CN" sz="1600" b="0" i="1" smtClean="0">
                              <a:solidFill>
                                <a:srgbClr val="0221BE"/>
                              </a:solidFill>
                              <a:latin typeface="Cambria Math" panose="02040503050406030204" pitchFamily="18" charset="0"/>
                            </a:rPr>
                            <m:t>,</m:t>
                          </m:r>
                          <m:r>
                            <a:rPr lang="en-US" altLang="zh-CN" sz="1600" b="0" i="1" smtClean="0">
                              <a:solidFill>
                                <a:srgbClr val="0221BE"/>
                              </a:solidFill>
                              <a:latin typeface="Cambria Math" panose="02040503050406030204" pitchFamily="18" charset="0"/>
                            </a:rPr>
                            <m:t>𝑡</m:t>
                          </m:r>
                        </m:e>
                      </m:d>
                      <m:r>
                        <a:rPr lang="en-US" altLang="zh-CN" sz="1600" b="0" i="1" smtClean="0">
                          <a:solidFill>
                            <a:srgbClr val="0221BE"/>
                          </a:solidFill>
                          <a:latin typeface="Cambria Math" panose="02040503050406030204" pitchFamily="18" charset="0"/>
                        </a:rPr>
                        <m:t>+…</m:t>
                      </m:r>
                    </m:oMath>
                  </m:oMathPara>
                </a14:m>
                <a:endParaRPr lang="en-US" altLang="zh-CN" sz="1600" dirty="0">
                  <a:latin typeface="Comic Sans MS" pitchFamily="66" charset="0"/>
                </a:endParaRPr>
              </a:p>
              <a:p>
                <a:pPr marL="285750" indent="-285750">
                  <a:spcAft>
                    <a:spcPts val="300"/>
                  </a:spcAft>
                  <a:buFont typeface="Arial" panose="020B0604020202020204" pitchFamily="34" charset="0"/>
                  <a:buChar char="•"/>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We define a second variable </a:t>
                </a:r>
                <a14:m>
                  <m:oMath xmlns:m="http://schemas.openxmlformats.org/officeDocument/2006/math">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𝑥</m:t>
                        </m:r>
                      </m:num>
                      <m:den>
                        <m:r>
                          <a:rPr lang="en-US" altLang="zh-CN" sz="1600" b="0" i="1" smtClean="0">
                            <a:latin typeface="Cambria Math" panose="02040503050406030204" pitchFamily="18" charset="0"/>
                          </a:rPr>
                          <m:t>𝑙</m:t>
                        </m:r>
                      </m:den>
                    </m:f>
                  </m:oMath>
                </a14:m>
                <a:r>
                  <a:rPr lang="en-US" altLang="zh-CN" sz="1600" dirty="0">
                    <a:latin typeface="Comic Sans MS" pitchFamily="66" charset="0"/>
                  </a:rPr>
                  <a:t> . </a:t>
                </a:r>
              </a:p>
            </p:txBody>
          </p:sp>
        </mc:Choice>
        <mc:Fallback xmlns="">
          <p:sp>
            <p:nvSpPr>
              <p:cNvPr id="5" name="TextBox 4">
                <a:extLst>
                  <a:ext uri="{FF2B5EF4-FFF2-40B4-BE49-F238E27FC236}">
                    <a16:creationId xmlns:a16="http://schemas.microsoft.com/office/drawing/2014/main" id="{45352584-709E-DCE4-0A4E-BF3126FD1E2A}"/>
                  </a:ext>
                </a:extLst>
              </p:cNvPr>
              <p:cNvSpPr txBox="1">
                <a:spLocks noRot="1" noChangeAspect="1" noMove="1" noResize="1" noEditPoints="1" noAdjustHandles="1" noChangeArrowheads="1" noChangeShapeType="1" noTextEdit="1"/>
              </p:cNvSpPr>
              <p:nvPr/>
            </p:nvSpPr>
            <p:spPr>
              <a:xfrm>
                <a:off x="697936" y="1126199"/>
                <a:ext cx="5877656" cy="5236177"/>
              </a:xfrm>
              <a:prstGeom prst="rect">
                <a:avLst/>
              </a:prstGeom>
              <a:blipFill>
                <a:blip r:embed="rId3"/>
                <a:stretch>
                  <a:fillRect l="-310" t="-116"/>
                </a:stretch>
              </a:blipFill>
              <a:ln w="19050">
                <a:solidFill>
                  <a:schemeClr val="tx1"/>
                </a:solidFill>
              </a:ln>
            </p:spPr>
            <p:txBody>
              <a:bodyPr/>
              <a:lstStyle/>
              <a:p>
                <a:r>
                  <a:rPr lang="en-US">
                    <a:noFill/>
                  </a:rPr>
                  <a:t> </a:t>
                </a:r>
              </a:p>
            </p:txBody>
          </p:sp>
        </mc:Fallback>
      </mc:AlternateContent>
      <p:pic>
        <p:nvPicPr>
          <p:cNvPr id="9" name="Picture 8">
            <a:extLst>
              <a:ext uri="{FF2B5EF4-FFF2-40B4-BE49-F238E27FC236}">
                <a16:creationId xmlns:a16="http://schemas.microsoft.com/office/drawing/2014/main" id="{7008B66E-C319-9E4C-11F3-BAB5CA2130A9}"/>
              </a:ext>
            </a:extLst>
          </p:cNvPr>
          <p:cNvPicPr>
            <a:picLocks noChangeAspect="1"/>
          </p:cNvPicPr>
          <p:nvPr/>
        </p:nvPicPr>
        <p:blipFill>
          <a:blip r:embed="rId4"/>
          <a:stretch>
            <a:fillRect/>
          </a:stretch>
        </p:blipFill>
        <p:spPr>
          <a:xfrm>
            <a:off x="7202322" y="1702645"/>
            <a:ext cx="4532860" cy="3452709"/>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81F9D26-C2C2-991D-CA9D-5A883FCFFDF9}"/>
                  </a:ext>
                </a:extLst>
              </p:cNvPr>
              <p:cNvSpPr txBox="1"/>
              <p:nvPr/>
            </p:nvSpPr>
            <p:spPr>
              <a:xfrm>
                <a:off x="8196583" y="2039496"/>
                <a:ext cx="231984" cy="281937"/>
              </a:xfrm>
              <a:prstGeom prst="rect">
                <a:avLst/>
              </a:prstGeom>
              <a:solidFill>
                <a:schemeClr val="bg1"/>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𝑢</m:t>
                          </m:r>
                        </m:e>
                        <m:sup>
                          <m:r>
                            <a:rPr lang="en-US" b="0" i="1" smtClean="0">
                              <a:latin typeface="Cambria Math" panose="02040503050406030204" pitchFamily="18" charset="0"/>
                            </a:rPr>
                            <m:t>𝑙</m:t>
                          </m:r>
                        </m:sup>
                      </m:sSup>
                    </m:oMath>
                  </m:oMathPara>
                </a14:m>
                <a:endParaRPr lang="en-US" dirty="0"/>
              </a:p>
            </p:txBody>
          </p:sp>
        </mc:Choice>
        <mc:Fallback xmlns="">
          <p:sp>
            <p:nvSpPr>
              <p:cNvPr id="10" name="TextBox 9">
                <a:extLst>
                  <a:ext uri="{FF2B5EF4-FFF2-40B4-BE49-F238E27FC236}">
                    <a16:creationId xmlns:a16="http://schemas.microsoft.com/office/drawing/2014/main" id="{481F9D26-C2C2-991D-CA9D-5A883FCFFDF9}"/>
                  </a:ext>
                </a:extLst>
              </p:cNvPr>
              <p:cNvSpPr txBox="1">
                <a:spLocks noRot="1" noChangeAspect="1" noMove="1" noResize="1" noEditPoints="1" noAdjustHandles="1" noChangeArrowheads="1" noChangeShapeType="1" noTextEdit="1"/>
              </p:cNvSpPr>
              <p:nvPr/>
            </p:nvSpPr>
            <p:spPr>
              <a:xfrm>
                <a:off x="8196583" y="2039496"/>
                <a:ext cx="231984" cy="281937"/>
              </a:xfrm>
              <a:prstGeom prst="rect">
                <a:avLst/>
              </a:prstGeom>
              <a:blipFill>
                <a:blip r:embed="rId5"/>
                <a:stretch>
                  <a:fillRect l="-21053" t="-6522" r="-18421"/>
                </a:stretch>
              </a:blipFill>
            </p:spPr>
            <p:txBody>
              <a:bodyPr/>
              <a:lstStyle/>
              <a:p>
                <a:r>
                  <a:rPr lang="en-US">
                    <a:noFill/>
                  </a:rPr>
                  <a:t> </a:t>
                </a:r>
              </a:p>
            </p:txBody>
          </p:sp>
        </mc:Fallback>
      </mc:AlternateContent>
      <p:cxnSp>
        <p:nvCxnSpPr>
          <p:cNvPr id="12" name="Straight Connector 11">
            <a:extLst>
              <a:ext uri="{FF2B5EF4-FFF2-40B4-BE49-F238E27FC236}">
                <a16:creationId xmlns:a16="http://schemas.microsoft.com/office/drawing/2014/main" id="{6758009F-9E98-B38A-2007-3F1E99BAB295}"/>
              </a:ext>
            </a:extLst>
          </p:cNvPr>
          <p:cNvCxnSpPr/>
          <p:nvPr/>
        </p:nvCxnSpPr>
        <p:spPr>
          <a:xfrm>
            <a:off x="8428567" y="3683000"/>
            <a:ext cx="0" cy="7823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717BCE9-02CE-B3EA-777A-7B28BBF57FF8}"/>
              </a:ext>
            </a:extLst>
          </p:cNvPr>
          <p:cNvCxnSpPr>
            <a:cxnSpLocks/>
          </p:cNvCxnSpPr>
          <p:nvPr/>
        </p:nvCxnSpPr>
        <p:spPr>
          <a:xfrm>
            <a:off x="8657167" y="3550920"/>
            <a:ext cx="0" cy="914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4F61034-9DDA-63C1-4DA9-FF6166E3706C}"/>
              </a:ext>
            </a:extLst>
          </p:cNvPr>
          <p:cNvCxnSpPr/>
          <p:nvPr/>
        </p:nvCxnSpPr>
        <p:spPr>
          <a:xfrm>
            <a:off x="8428567" y="4226560"/>
            <a:ext cx="26839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BB708543-93D5-B4C4-4A13-F78016591C8B}"/>
                  </a:ext>
                </a:extLst>
              </p:cNvPr>
              <p:cNvSpPr txBox="1"/>
              <p:nvPr/>
            </p:nvSpPr>
            <p:spPr>
              <a:xfrm>
                <a:off x="8404258" y="4210050"/>
                <a:ext cx="268392" cy="3746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𝑙</m:t>
                      </m:r>
                    </m:oMath>
                  </m:oMathPara>
                </a14:m>
                <a:endParaRPr lang="en-US" dirty="0"/>
              </a:p>
            </p:txBody>
          </p:sp>
        </mc:Choice>
        <mc:Fallback xmlns="">
          <p:sp>
            <p:nvSpPr>
              <p:cNvPr id="17" name="TextBox 16">
                <a:extLst>
                  <a:ext uri="{FF2B5EF4-FFF2-40B4-BE49-F238E27FC236}">
                    <a16:creationId xmlns:a16="http://schemas.microsoft.com/office/drawing/2014/main" id="{BB708543-93D5-B4C4-4A13-F78016591C8B}"/>
                  </a:ext>
                </a:extLst>
              </p:cNvPr>
              <p:cNvSpPr txBox="1">
                <a:spLocks noRot="1" noChangeAspect="1" noMove="1" noResize="1" noEditPoints="1" noAdjustHandles="1" noChangeArrowheads="1" noChangeShapeType="1" noTextEdit="1"/>
              </p:cNvSpPr>
              <p:nvPr/>
            </p:nvSpPr>
            <p:spPr>
              <a:xfrm>
                <a:off x="8404258" y="4210050"/>
                <a:ext cx="268392" cy="374650"/>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077842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90780A5-1449-40CA-8744-7A83E7D50BDC}"/>
              </a:ext>
            </a:extLst>
          </p:cNvPr>
          <p:cNvSpPr>
            <a:spLocks noGrp="1"/>
          </p:cNvSpPr>
          <p:nvPr>
            <p:ph type="subTitle" idx="1"/>
          </p:nvPr>
        </p:nvSpPr>
        <p:spPr>
          <a:xfrm>
            <a:off x="1014412" y="233369"/>
            <a:ext cx="10558463" cy="443945"/>
          </a:xfrm>
        </p:spPr>
        <p:txBody>
          <a:bodyPr>
            <a:normAutofit/>
          </a:bodyPr>
          <a:lstStyle/>
          <a:p>
            <a:r>
              <a:rPr lang="en-US" b="1" dirty="0">
                <a:solidFill>
                  <a:srgbClr val="0000FF"/>
                </a:solidFill>
                <a:latin typeface="Comic Sans MS"/>
              </a:rPr>
              <a:t>Overview of today’s lecture</a:t>
            </a:r>
          </a:p>
          <a:p>
            <a:endParaRPr lang="en-US" dirty="0"/>
          </a:p>
        </p:txBody>
      </p:sp>
      <p:sp>
        <p:nvSpPr>
          <p:cNvPr id="8" name="TextBox 7">
            <a:extLst>
              <a:ext uri="{FF2B5EF4-FFF2-40B4-BE49-F238E27FC236}">
                <a16:creationId xmlns:a16="http://schemas.microsoft.com/office/drawing/2014/main" id="{DB19C026-4BC0-4A1C-8800-6A5E572C9E72}"/>
              </a:ext>
            </a:extLst>
          </p:cNvPr>
          <p:cNvSpPr txBox="1"/>
          <p:nvPr/>
        </p:nvSpPr>
        <p:spPr>
          <a:xfrm>
            <a:off x="2631049" y="1184567"/>
            <a:ext cx="7325188" cy="2062103"/>
          </a:xfrm>
          <a:prstGeom prst="rect">
            <a:avLst/>
          </a:prstGeom>
          <a:noFill/>
          <a:ln w="19050">
            <a:solidFill>
              <a:schemeClr val="tx1"/>
            </a:solidFill>
          </a:ln>
        </p:spPr>
        <p:txBody>
          <a:bodyPr wrap="square" rtlCol="0">
            <a:spAutoFit/>
          </a:bodyPr>
          <a:lstStyle/>
          <a:p>
            <a:pPr marL="342900" indent="-342900">
              <a:buFont typeface="+mj-lt"/>
              <a:buAutoNum type="arabicPeriod"/>
            </a:pPr>
            <a:r>
              <a:rPr lang="en-US" altLang="zh-CN" sz="1600" dirty="0">
                <a:latin typeface="Comic Sans MS" pitchFamily="66" charset="0"/>
              </a:rPr>
              <a:t>Basics of multi-scale modeling</a:t>
            </a:r>
          </a:p>
          <a:p>
            <a:pPr marL="342900" indent="-342900">
              <a:buFont typeface="+mj-lt"/>
              <a:buAutoNum type="arabicPeriod"/>
            </a:pPr>
            <a:endParaRPr lang="en-US" altLang="zh-CN" sz="1600" dirty="0">
              <a:latin typeface="Comic Sans MS" pitchFamily="66" charset="0"/>
            </a:endParaRPr>
          </a:p>
          <a:p>
            <a:pPr marL="342900" indent="-342900">
              <a:buFont typeface="+mj-lt"/>
              <a:buAutoNum type="arabicPeriod"/>
            </a:pPr>
            <a:r>
              <a:rPr lang="en-US" altLang="zh-CN" sz="1600" dirty="0">
                <a:latin typeface="Comic Sans MS" pitchFamily="66" charset="0"/>
              </a:rPr>
              <a:t>Two scale expansion and micro to macro transition</a:t>
            </a:r>
          </a:p>
          <a:p>
            <a:pPr marL="342900" indent="-342900">
              <a:buFont typeface="+mj-lt"/>
              <a:buAutoNum type="arabicPeriod"/>
            </a:pPr>
            <a:endParaRPr lang="en-US" altLang="zh-CN" sz="1600" dirty="0">
              <a:latin typeface="Comic Sans MS" pitchFamily="66" charset="0"/>
            </a:endParaRPr>
          </a:p>
          <a:p>
            <a:pPr marL="342900" indent="-342900">
              <a:buFont typeface="+mj-lt"/>
              <a:buAutoNum type="arabicPeriod"/>
            </a:pPr>
            <a:r>
              <a:rPr lang="en-US" altLang="zh-CN" sz="1600" dirty="0">
                <a:latin typeface="Comic Sans MS" pitchFamily="66" charset="0"/>
              </a:rPr>
              <a:t>Example – 1D viscoelasticity</a:t>
            </a:r>
          </a:p>
          <a:p>
            <a:pPr marL="342900" indent="-342900">
              <a:buFont typeface="+mj-lt"/>
              <a:buAutoNum type="arabicPeriod"/>
            </a:pPr>
            <a:endParaRPr lang="en-US" altLang="zh-CN" sz="1600" dirty="0">
              <a:latin typeface="Comic Sans MS" pitchFamily="66" charset="0"/>
            </a:endParaRPr>
          </a:p>
          <a:p>
            <a:pPr marL="342900" indent="-342900">
              <a:buFont typeface="+mj-lt"/>
              <a:buAutoNum type="arabicPeriod"/>
            </a:pPr>
            <a:r>
              <a:rPr lang="en-US" altLang="zh-CN" sz="1600" dirty="0">
                <a:latin typeface="Comic Sans MS" pitchFamily="66" charset="0"/>
              </a:rPr>
              <a:t>Recurrent neural operator</a:t>
            </a:r>
          </a:p>
          <a:p>
            <a:endParaRPr lang="en-US" altLang="zh-CN" sz="1600" dirty="0">
              <a:latin typeface="Comic Sans MS" pitchFamily="66" charset="0"/>
            </a:endParaRPr>
          </a:p>
        </p:txBody>
      </p:sp>
      <p:sp>
        <p:nvSpPr>
          <p:cNvPr id="9" name="Subtitle 2">
            <a:extLst>
              <a:ext uri="{FF2B5EF4-FFF2-40B4-BE49-F238E27FC236}">
                <a16:creationId xmlns:a16="http://schemas.microsoft.com/office/drawing/2014/main" id="{8F7BF3A6-A80D-43CC-9CBB-A478B287AD67}"/>
              </a:ext>
            </a:extLst>
          </p:cNvPr>
          <p:cNvSpPr txBox="1">
            <a:spLocks/>
          </p:cNvSpPr>
          <p:nvPr/>
        </p:nvSpPr>
        <p:spPr>
          <a:xfrm>
            <a:off x="1014412" y="774775"/>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000" dirty="0">
              <a:solidFill>
                <a:srgbClr val="FF0000"/>
              </a:solidFill>
            </a:endParaRPr>
          </a:p>
        </p:txBody>
      </p:sp>
      <p:sp>
        <p:nvSpPr>
          <p:cNvPr id="6" name="Slide Number Placeholder 5">
            <a:extLst>
              <a:ext uri="{FF2B5EF4-FFF2-40B4-BE49-F238E27FC236}">
                <a16:creationId xmlns:a16="http://schemas.microsoft.com/office/drawing/2014/main" id="{FC1E508F-D50D-4524-B3FE-2FBB95C76EB4}"/>
              </a:ext>
            </a:extLst>
          </p:cNvPr>
          <p:cNvSpPr>
            <a:spLocks noGrp="1"/>
          </p:cNvSpPr>
          <p:nvPr>
            <p:ph type="sldNum" sz="quarter" idx="12"/>
          </p:nvPr>
        </p:nvSpPr>
        <p:spPr/>
        <p:txBody>
          <a:bodyPr/>
          <a:lstStyle/>
          <a:p>
            <a:fld id="{49D7BDA8-E565-4019-A569-88F97920E6FB}" type="slidenum">
              <a:rPr lang="en-US" smtClean="0"/>
              <a:t>2</a:t>
            </a:fld>
            <a:endParaRPr lang="en-US"/>
          </a:p>
        </p:txBody>
      </p:sp>
    </p:spTree>
    <p:extLst>
      <p:ext uri="{BB962C8B-B14F-4D97-AF65-F5344CB8AC3E}">
        <p14:creationId xmlns:p14="http://schemas.microsoft.com/office/powerpoint/2010/main" val="41685707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5CF5A-D8CD-879D-D43F-1078D912A5D8}"/>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CEBC9848-A27F-74C0-B80E-9353C9412F98}"/>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Micro-</a:t>
            </a:r>
            <a:r>
              <a:rPr lang="en-US" b="1" dirty="0" err="1">
                <a:solidFill>
                  <a:srgbClr val="0000FF"/>
                </a:solidFill>
                <a:latin typeface="Comic Sans MS"/>
              </a:rPr>
              <a:t>maro</a:t>
            </a:r>
            <a:r>
              <a:rPr lang="en-US" b="1" dirty="0">
                <a:solidFill>
                  <a:srgbClr val="0000FF"/>
                </a:solidFill>
                <a:latin typeface="Comic Sans MS"/>
              </a:rPr>
              <a:t> transition problem</a:t>
            </a:r>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8FD99D44-469F-C6A7-A4B8-F235E7060EF0}"/>
                  </a:ext>
                </a:extLst>
              </p:cNvPr>
              <p:cNvSpPr txBox="1"/>
              <p:nvPr/>
            </p:nvSpPr>
            <p:spPr>
              <a:xfrm>
                <a:off x="485099" y="677314"/>
                <a:ext cx="4621473"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Microscopic problem on an </a:t>
                </a:r>
                <a:r>
                  <a:rPr lang="en-US" dirty="0">
                    <a:solidFill>
                      <a:srgbClr val="FF0000"/>
                    </a:solidFill>
                    <a:latin typeface="Comic Sans MS" panose="030F0702030302020204" pitchFamily="66" charset="0"/>
                  </a:rPr>
                  <a:t>RVE </a:t>
                </a:r>
                <a:r>
                  <a:rPr lang="en-US" sz="1800" dirty="0">
                    <a:solidFill>
                      <a:srgbClr val="FF0000"/>
                    </a:solidFill>
                    <a:latin typeface="Comic Sans MS" panose="030F0702030302020204" pitchFamily="66" charset="0"/>
                  </a:rPr>
                  <a:t>of size </a:t>
                </a:r>
                <a14:m>
                  <m:oMath xmlns:m="http://schemas.openxmlformats.org/officeDocument/2006/math">
                    <m:r>
                      <a:rPr lang="en-US" sz="1800" b="0" i="1" smtClean="0">
                        <a:solidFill>
                          <a:srgbClr val="FF0000"/>
                        </a:solidFill>
                        <a:latin typeface="Cambria Math" panose="02040503050406030204" pitchFamily="18" charset="0"/>
                      </a:rPr>
                      <m:t>𝑌</m:t>
                    </m:r>
                  </m:oMath>
                </a14:m>
                <a:r>
                  <a:rPr lang="en-US" sz="1800" dirty="0">
                    <a:solidFill>
                      <a:srgbClr val="FF0000"/>
                    </a:solidFill>
                    <a:latin typeface="Comic Sans MS" panose="030F0702030302020204" pitchFamily="66" charset="0"/>
                  </a:rPr>
                  <a:t> </a:t>
                </a:r>
              </a:p>
            </p:txBody>
          </p:sp>
        </mc:Choice>
        <mc:Fallback xmlns="">
          <p:sp>
            <p:nvSpPr>
              <p:cNvPr id="4" name="TextBox 3">
                <a:extLst>
                  <a:ext uri="{FF2B5EF4-FFF2-40B4-BE49-F238E27FC236}">
                    <a16:creationId xmlns:a16="http://schemas.microsoft.com/office/drawing/2014/main" id="{8FD99D44-469F-C6A7-A4B8-F235E7060EF0}"/>
                  </a:ext>
                </a:extLst>
              </p:cNvPr>
              <p:cNvSpPr txBox="1">
                <a:spLocks noRot="1" noChangeAspect="1" noMove="1" noResize="1" noEditPoints="1" noAdjustHandles="1" noChangeArrowheads="1" noChangeShapeType="1" noTextEdit="1"/>
              </p:cNvSpPr>
              <p:nvPr/>
            </p:nvSpPr>
            <p:spPr>
              <a:xfrm>
                <a:off x="485099" y="677314"/>
                <a:ext cx="4621473" cy="369332"/>
              </a:xfrm>
              <a:prstGeom prst="rect">
                <a:avLst/>
              </a:prstGeom>
              <a:blipFill>
                <a:blip r:embed="rId3"/>
                <a:stretch>
                  <a:fillRect t="-6557" b="-262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C970C0F-9612-FB59-1890-4D3C422223D0}"/>
                  </a:ext>
                </a:extLst>
              </p:cNvPr>
              <p:cNvSpPr txBox="1"/>
              <p:nvPr/>
            </p:nvSpPr>
            <p:spPr>
              <a:xfrm>
                <a:off x="697937" y="1126199"/>
                <a:ext cx="4195798" cy="5316712"/>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altLang="zh-CN" sz="1600" dirty="0">
                    <a:latin typeface="Comic Sans MS" pitchFamily="66" charset="0"/>
                  </a:rPr>
                  <a:t>(</a:t>
                </a:r>
                <a:r>
                  <a:rPr lang="en-US" altLang="zh-CN" sz="1600" dirty="0" err="1">
                    <a:latin typeface="Comic Sans MS" pitchFamily="66" charset="0"/>
                  </a:rPr>
                  <a:t>i</a:t>
                </a:r>
                <a:r>
                  <a:rPr lang="en-US" altLang="zh-CN" sz="1600" dirty="0">
                    <a:latin typeface="Comic Sans MS" pitchFamily="66" charset="0"/>
                  </a:rPr>
                  <a:t>) Balance of linear momentum: </a:t>
                </a:r>
              </a:p>
              <a:p>
                <a:pPr algn="ctr">
                  <a:spcAft>
                    <a:spcPts val="300"/>
                  </a:spcAft>
                </a:pPr>
                <a14:m>
                  <m:oMathPara xmlns:m="http://schemas.openxmlformats.org/officeDocument/2006/math">
                    <m:oMathParaPr>
                      <m:jc m:val="centerGroup"/>
                    </m:oMathParaPr>
                    <m:oMath xmlns:m="http://schemas.openxmlformats.org/officeDocument/2006/math">
                      <m:sSub>
                        <m:sSubPr>
                          <m:ctrlPr>
                            <a:rPr lang="en-US" altLang="zh-CN" sz="1600" b="0" i="1" smtClean="0">
                              <a:latin typeface="Cambria Math" panose="02040503050406030204" pitchFamily="18" charset="0"/>
                            </a:rPr>
                          </m:ctrlPr>
                        </m:sSubPr>
                        <m:e>
                          <m:r>
                            <m:rPr>
                              <m:sty m:val="p"/>
                            </m:rPr>
                            <a:rPr lang="en-US" altLang="zh-CN" sz="1600" b="0" i="0" smtClean="0">
                              <a:latin typeface="Cambria Math" panose="02040503050406030204" pitchFamily="18" charset="0"/>
                            </a:rPr>
                            <m:t>∇</m:t>
                          </m:r>
                        </m:e>
                        <m:sub>
                          <m:r>
                            <a:rPr lang="en-US" altLang="zh-CN" sz="1600" b="0" i="1" smtClean="0">
                              <a:latin typeface="Cambria Math" panose="02040503050406030204" pitchFamily="18" charset="0"/>
                            </a:rPr>
                            <m:t>𝑦</m:t>
                          </m:r>
                        </m:sub>
                      </m:sSub>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𝜎</m:t>
                      </m:r>
                      <m:r>
                        <a:rPr lang="en-US" altLang="zh-CN" sz="1600" b="0" i="1" smtClean="0">
                          <a:latin typeface="Cambria Math" panose="02040503050406030204" pitchFamily="18" charset="0"/>
                        </a:rPr>
                        <m:t> =0</m:t>
                      </m:r>
                    </m:oMath>
                  </m:oMathPara>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(ii) Constitutive model (closure): </a:t>
                </a:r>
              </a:p>
              <a:p>
                <a:pPr algn="ctr">
                  <a:spcAft>
                    <a:spcPts val="300"/>
                  </a:spcAft>
                </a:pPr>
                <a14:m>
                  <m:oMathPara xmlns:m="http://schemas.openxmlformats.org/officeDocument/2006/math">
                    <m:oMathParaPr>
                      <m:jc m:val="centerGroup"/>
                    </m:oMathParaPr>
                    <m:oMath xmlns:m="http://schemas.openxmlformats.org/officeDocument/2006/math">
                      <m:r>
                        <a:rPr lang="en-US" altLang="zh-CN" sz="1600" b="0" i="1" smtClean="0">
                          <a:latin typeface="Cambria Math" panose="02040503050406030204" pitchFamily="18" charset="0"/>
                        </a:rPr>
                        <m:t>𝜎</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𝜎</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𝜖</m:t>
                      </m:r>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Kinematics </a:t>
                </a:r>
              </a:p>
              <a:p>
                <a:pPr algn="ctr">
                  <a:spcAft>
                    <a:spcPts val="300"/>
                  </a:spcAft>
                </a:pPr>
                <a14:m>
                  <m:oMathPara xmlns:m="http://schemas.openxmlformats.org/officeDocument/2006/math">
                    <m:oMathParaPr>
                      <m:jc m:val="centerGroup"/>
                    </m:oMathParaPr>
                    <m:oMath xmlns:m="http://schemas.openxmlformats.org/officeDocument/2006/math">
                      <m:r>
                        <a:rPr lang="en-US" altLang="zh-CN" sz="1600" b="0" i="1" smtClean="0">
                          <a:latin typeface="Cambria Math" panose="02040503050406030204" pitchFamily="18" charset="0"/>
                        </a:rPr>
                        <m:t>𝜖</m:t>
                      </m:r>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1</m:t>
                          </m:r>
                        </m:num>
                        <m:den>
                          <m:r>
                            <a:rPr lang="en-US" altLang="zh-CN" sz="1600" b="0" i="1" smtClean="0">
                              <a:latin typeface="Cambria Math" panose="02040503050406030204" pitchFamily="18" charset="0"/>
                            </a:rPr>
                            <m:t>2</m:t>
                          </m:r>
                        </m:den>
                      </m:f>
                      <m:r>
                        <a:rPr lang="en-US" altLang="zh-CN" sz="1600" b="0" i="1" smtClean="0">
                          <a:latin typeface="Cambria Math" panose="02040503050406030204" pitchFamily="18" charset="0"/>
                        </a:rPr>
                        <m:t>(</m:t>
                      </m:r>
                      <m:sSub>
                        <m:sSubPr>
                          <m:ctrlPr>
                            <a:rPr lang="en-US" altLang="zh-CN" sz="1600" b="0" i="1" smtClean="0">
                              <a:latin typeface="Cambria Math" panose="02040503050406030204" pitchFamily="18" charset="0"/>
                            </a:rPr>
                          </m:ctrlPr>
                        </m:sSubPr>
                        <m:e>
                          <m:r>
                            <m:rPr>
                              <m:sty m:val="p"/>
                            </m:rPr>
                            <a:rPr lang="en-US" altLang="zh-CN" sz="1600" b="0" i="0" smtClean="0">
                              <a:latin typeface="Cambria Math" panose="02040503050406030204" pitchFamily="18" charset="0"/>
                            </a:rPr>
                            <m:t>∇</m:t>
                          </m:r>
                        </m:e>
                        <m:sub>
                          <m:r>
                            <a:rPr lang="en-US" altLang="zh-CN" sz="1600" b="0" i="1" smtClean="0">
                              <a:latin typeface="Cambria Math" panose="02040503050406030204" pitchFamily="18" charset="0"/>
                            </a:rPr>
                            <m:t>𝑦</m:t>
                          </m:r>
                        </m:sub>
                      </m:sSub>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1</m:t>
                          </m:r>
                        </m:sup>
                      </m:sSup>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d>
                            <m:dPr>
                              <m:ctrlPr>
                                <a:rPr lang="en-US" altLang="zh-CN" sz="1600" b="0" i="1" smtClean="0">
                                  <a:latin typeface="Cambria Math" panose="02040503050406030204" pitchFamily="18" charset="0"/>
                                </a:rPr>
                              </m:ctrlPr>
                            </m:dPr>
                            <m:e>
                              <m:sSub>
                                <m:sSubPr>
                                  <m:ctrlPr>
                                    <a:rPr lang="en-US" altLang="zh-CN" sz="1600" b="0" i="1" smtClean="0">
                                      <a:latin typeface="Cambria Math" panose="02040503050406030204" pitchFamily="18" charset="0"/>
                                    </a:rPr>
                                  </m:ctrlPr>
                                </m:sSubPr>
                                <m:e>
                                  <m:r>
                                    <m:rPr>
                                      <m:sty m:val="p"/>
                                    </m:rPr>
                                    <a:rPr lang="en-US" altLang="zh-CN" sz="1600" b="0" i="0" smtClean="0">
                                      <a:latin typeface="Cambria Math" panose="02040503050406030204" pitchFamily="18" charset="0"/>
                                    </a:rPr>
                                    <m:t>∇</m:t>
                                  </m:r>
                                </m:e>
                                <m:sub>
                                  <m:r>
                                    <m:rPr>
                                      <m:sty m:val="p"/>
                                    </m:rPr>
                                    <a:rPr lang="en-US" altLang="zh-CN" sz="1600" b="0" i="0" smtClean="0">
                                      <a:latin typeface="Cambria Math" panose="02040503050406030204" pitchFamily="18" charset="0"/>
                                    </a:rPr>
                                    <m:t>y</m:t>
                                  </m:r>
                                </m:sub>
                              </m:sSub>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1</m:t>
                                  </m:r>
                                </m:sup>
                              </m:sSup>
                            </m:e>
                          </m:d>
                        </m:e>
                        <m:sup>
                          <m:r>
                            <a:rPr lang="en-US" altLang="zh-CN" sz="1600" b="0" i="1" smtClean="0">
                              <a:latin typeface="Cambria Math" panose="02040503050406030204" pitchFamily="18" charset="0"/>
                            </a:rPr>
                            <m:t>𝑇</m:t>
                          </m:r>
                        </m:sup>
                      </m:sSup>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Boundary condition: </a:t>
                </a:r>
              </a:p>
              <a:p>
                <a:pPr algn="ctr">
                  <a:spcAft>
                    <a:spcPts val="300"/>
                  </a:spcAft>
                </a:pPr>
                <a14:m>
                  <m:oMath xmlns:m="http://schemas.openxmlformats.org/officeDocument/2006/math">
                    <m:nary>
                      <m:naryPr>
                        <m:supHide m:val="on"/>
                        <m:ctrlPr>
                          <a:rPr lang="en-US" altLang="zh-CN" sz="1600" b="0" i="1" smtClean="0">
                            <a:latin typeface="Cambria Math" panose="02040503050406030204" pitchFamily="18" charset="0"/>
                          </a:rPr>
                        </m:ctrlPr>
                      </m:naryPr>
                      <m:sub>
                        <m:r>
                          <m:rPr>
                            <m:lit/>
                            <m:brk m:alnAt="7"/>
                          </m:rPr>
                          <a:rPr lang="en-US" altLang="zh-CN" sz="1600" b="0" i="1" smtClean="0">
                            <a:latin typeface="Cambria Math" panose="02040503050406030204" pitchFamily="18" charset="0"/>
                          </a:rPr>
                          <m:t> </m:t>
                        </m:r>
                        <m:r>
                          <m:rPr>
                            <m:sty m:val="p"/>
                          </m:rPr>
                          <a:rPr lang="en-US" altLang="zh-CN" sz="1600" b="0" i="0" smtClean="0">
                            <a:latin typeface="Cambria Math" panose="02040503050406030204" pitchFamily="18" charset="0"/>
                          </a:rPr>
                          <m:t>Ω</m:t>
                        </m:r>
                      </m:sub>
                      <m:sup/>
                      <m:e>
                        <m:r>
                          <a:rPr lang="en-US" altLang="zh-CN" sz="1600" b="0" i="1" smtClean="0">
                            <a:latin typeface="Cambria Math" panose="02040503050406030204" pitchFamily="18" charset="0"/>
                          </a:rPr>
                          <m:t>𝜖</m:t>
                        </m:r>
                        <m:d>
                          <m:dPr>
                            <m:ctrlPr>
                              <a:rPr lang="en-US" altLang="zh-CN" sz="1600" b="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𝑥</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𝑦</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𝜏</m:t>
                            </m:r>
                          </m:e>
                        </m:d>
                        <m:r>
                          <a:rPr lang="en-US" altLang="zh-CN" sz="1600" b="0" i="1" smtClean="0">
                            <a:latin typeface="Cambria Math" panose="02040503050406030204" pitchFamily="18" charset="0"/>
                          </a:rPr>
                          <m:t>𝑑</m:t>
                        </m:r>
                        <m:r>
                          <m:rPr>
                            <m:sty m:val="p"/>
                          </m:rPr>
                          <a:rPr lang="en-US" altLang="zh-CN" sz="1600" b="0" i="0" smtClean="0">
                            <a:latin typeface="Cambria Math" panose="02040503050406030204" pitchFamily="18" charset="0"/>
                          </a:rPr>
                          <m:t>Ω</m:t>
                        </m:r>
                        <m:r>
                          <a:rPr lang="en-US" altLang="zh-CN" sz="1600" b="0" i="1" smtClean="0">
                            <a:latin typeface="Cambria Math" panose="02040503050406030204" pitchFamily="18" charset="0"/>
                          </a:rPr>
                          <m:t>=</m:t>
                        </m:r>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𝜖</m:t>
                            </m:r>
                          </m:e>
                        </m:acc>
                        <m:d>
                          <m:dPr>
                            <m:ctrlPr>
                              <a:rPr lang="en-US" altLang="zh-CN" sz="1600" b="0" i="1" dirty="0" smtClean="0">
                                <a:solidFill>
                                  <a:srgbClr val="FF0000"/>
                                </a:solidFill>
                                <a:latin typeface="Cambria Math" panose="02040503050406030204" pitchFamily="18" charset="0"/>
                              </a:rPr>
                            </m:ctrlPr>
                          </m:dPr>
                          <m:e>
                            <m:r>
                              <a:rPr lang="en-US" altLang="zh-CN" sz="1600" b="0" i="1" dirty="0" smtClean="0">
                                <a:solidFill>
                                  <a:srgbClr val="FF0000"/>
                                </a:solidFill>
                                <a:latin typeface="Cambria Math" panose="02040503050406030204" pitchFamily="18" charset="0"/>
                              </a:rPr>
                              <m:t>𝑥</m:t>
                            </m:r>
                            <m:r>
                              <a:rPr lang="en-US" altLang="zh-CN" sz="1600" b="0" i="1" dirty="0" smtClean="0">
                                <a:solidFill>
                                  <a:srgbClr val="FF0000"/>
                                </a:solidFill>
                                <a:latin typeface="Cambria Math" panose="02040503050406030204" pitchFamily="18" charset="0"/>
                              </a:rPr>
                              <m:t>,</m:t>
                            </m:r>
                            <m:r>
                              <a:rPr lang="en-US" altLang="zh-CN" sz="1600" b="0" i="1" dirty="0" smtClean="0">
                                <a:solidFill>
                                  <a:srgbClr val="FF0000"/>
                                </a:solidFill>
                                <a:latin typeface="Cambria Math" panose="02040503050406030204" pitchFamily="18" charset="0"/>
                              </a:rPr>
                              <m:t>𝜏</m:t>
                            </m:r>
                          </m:e>
                        </m:d>
                      </m:e>
                    </m:nary>
                  </m:oMath>
                </a14:m>
                <a:r>
                  <a:rPr lang="en-US" altLang="zh-CN" sz="1600" dirty="0">
                    <a:latin typeface="Comic Sans MS" pitchFamily="66" charset="0"/>
                  </a:rPr>
                  <a:t> </a:t>
                </a:r>
              </a:p>
              <a:p>
                <a:pPr algn="ctr">
                  <a:spcAft>
                    <a:spcPts val="300"/>
                  </a:spcAft>
                </a:pPr>
                <a:r>
                  <a:rPr lang="en-US" altLang="zh-CN" sz="1600" dirty="0">
                    <a:solidFill>
                      <a:srgbClr val="FF0000"/>
                    </a:solidFill>
                    <a:latin typeface="Comic Sans MS" pitchFamily="66" charset="0"/>
                  </a:rPr>
                  <a:t>For all </a:t>
                </a:r>
                <a14:m>
                  <m:oMath xmlns:m="http://schemas.openxmlformats.org/officeDocument/2006/math">
                    <m:r>
                      <a:rPr lang="en-US" altLang="zh-CN" sz="1600" b="0" i="1" smtClean="0">
                        <a:solidFill>
                          <a:srgbClr val="FF0000"/>
                        </a:solidFill>
                        <a:latin typeface="Cambria Math" panose="02040503050406030204" pitchFamily="18" charset="0"/>
                      </a:rPr>
                      <m:t>𝜏</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𝑡</m:t>
                    </m:r>
                  </m:oMath>
                </a14:m>
                <a:endParaRPr lang="en-US" altLang="zh-CN" sz="1600" dirty="0">
                  <a:solidFill>
                    <a:srgbClr val="FF0000"/>
                  </a:solidFill>
                  <a:latin typeface="Comic Sans MS" pitchFamily="66" charset="0"/>
                </a:endParaRPr>
              </a:p>
              <a:p>
                <a:pPr algn="ctr">
                  <a:spcAft>
                    <a:spcPts val="300"/>
                  </a:spcAft>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(iv) Initial condition: </a:t>
                </a:r>
              </a:p>
              <a:p>
                <a:pPr algn="ctr">
                  <a:spcAft>
                    <a:spcPts val="300"/>
                  </a:spcAft>
                </a:pPr>
                <a14:m>
                  <m:oMathPara xmlns:m="http://schemas.openxmlformats.org/officeDocument/2006/math">
                    <m:oMathParaPr>
                      <m:jc m:val="centerGroup"/>
                    </m:oMathParaPr>
                    <m:oMath xmlns:m="http://schemas.openxmlformats.org/officeDocument/2006/math">
                      <m:r>
                        <a:rPr lang="en-US" altLang="zh-CN" sz="1600" b="0" i="1" smtClean="0">
                          <a:latin typeface="Cambria Math" panose="02040503050406030204" pitchFamily="18" charset="0"/>
                        </a:rPr>
                        <m:t>𝜎</m:t>
                      </m:r>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𝑥</m:t>
                              </m:r>
                            </m:num>
                            <m:den>
                              <m:r>
                                <a:rPr lang="en-US" altLang="zh-CN" sz="1600" b="0" i="1" smtClean="0">
                                  <a:latin typeface="Cambria Math" panose="02040503050406030204" pitchFamily="18" charset="0"/>
                                </a:rPr>
                                <m:t>𝑙</m:t>
                              </m:r>
                            </m:den>
                          </m:f>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𝜏</m:t>
                          </m:r>
                          <m:r>
                            <a:rPr lang="en-US" altLang="zh-CN" sz="1600" b="0" i="1" smtClean="0">
                              <a:latin typeface="Cambria Math" panose="02040503050406030204" pitchFamily="18" charset="0"/>
                            </a:rPr>
                            <m:t>=0</m:t>
                          </m:r>
                        </m:e>
                      </m:d>
                      <m:r>
                        <a:rPr lang="en-US" altLang="zh-CN" sz="1600" b="0" i="1" smtClean="0">
                          <a:latin typeface="Cambria Math" panose="02040503050406030204" pitchFamily="18" charset="0"/>
                        </a:rPr>
                        <m:t>=0</m:t>
                      </m:r>
                    </m:oMath>
                  </m:oMathPara>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(iii) also known as </a:t>
                </a:r>
                <a:r>
                  <a:rPr lang="en-US" altLang="zh-CN" sz="1600" dirty="0">
                    <a:solidFill>
                      <a:srgbClr val="FF0000"/>
                    </a:solidFill>
                    <a:latin typeface="Comic Sans MS" pitchFamily="66" charset="0"/>
                  </a:rPr>
                  <a:t>periodic boundary condition. </a:t>
                </a:r>
              </a:p>
            </p:txBody>
          </p:sp>
        </mc:Choice>
        <mc:Fallback xmlns="">
          <p:sp>
            <p:nvSpPr>
              <p:cNvPr id="5" name="TextBox 4">
                <a:extLst>
                  <a:ext uri="{FF2B5EF4-FFF2-40B4-BE49-F238E27FC236}">
                    <a16:creationId xmlns:a16="http://schemas.microsoft.com/office/drawing/2014/main" id="{DC970C0F-9612-FB59-1890-4D3C422223D0}"/>
                  </a:ext>
                </a:extLst>
              </p:cNvPr>
              <p:cNvSpPr txBox="1">
                <a:spLocks noRot="1" noChangeAspect="1" noMove="1" noResize="1" noEditPoints="1" noAdjustHandles="1" noChangeArrowheads="1" noChangeShapeType="1" noTextEdit="1"/>
              </p:cNvSpPr>
              <p:nvPr/>
            </p:nvSpPr>
            <p:spPr>
              <a:xfrm>
                <a:off x="697937" y="1126199"/>
                <a:ext cx="4195798" cy="5316712"/>
              </a:xfrm>
              <a:prstGeom prst="rect">
                <a:avLst/>
              </a:prstGeom>
              <a:blipFill>
                <a:blip r:embed="rId4"/>
                <a:stretch>
                  <a:fillRect l="-434" t="-114" b="-343"/>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00B4C3D-8EC5-3B28-6115-4AF29144B879}"/>
                  </a:ext>
                </a:extLst>
              </p:cNvPr>
              <p:cNvSpPr txBox="1"/>
              <p:nvPr/>
            </p:nvSpPr>
            <p:spPr>
              <a:xfrm>
                <a:off x="7010399" y="735241"/>
                <a:ext cx="485046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Macroscopic problem on </a:t>
                </a:r>
                <a14:m>
                  <m:oMath xmlns:m="http://schemas.openxmlformats.org/officeDocument/2006/math">
                    <m:r>
                      <m:rPr>
                        <m:sty m:val="p"/>
                      </m:rPr>
                      <a:rPr lang="en-US" sz="1800" b="0" i="0" smtClean="0">
                        <a:solidFill>
                          <a:srgbClr val="FF0000"/>
                        </a:solidFill>
                        <a:latin typeface="Cambria Math" panose="02040503050406030204" pitchFamily="18" charset="0"/>
                      </a:rPr>
                      <m:t>Ω</m:t>
                    </m:r>
                  </m:oMath>
                </a14:m>
                <a:r>
                  <a:rPr lang="en-US" sz="1800" dirty="0">
                    <a:solidFill>
                      <a:srgbClr val="FF0000"/>
                    </a:solidFill>
                    <a:latin typeface="Comic Sans MS" panose="030F0702030302020204" pitchFamily="66" charset="0"/>
                  </a:rPr>
                  <a:t> </a:t>
                </a:r>
              </a:p>
            </p:txBody>
          </p:sp>
        </mc:Choice>
        <mc:Fallback xmlns="">
          <p:sp>
            <p:nvSpPr>
              <p:cNvPr id="2" name="TextBox 1">
                <a:extLst>
                  <a:ext uri="{FF2B5EF4-FFF2-40B4-BE49-F238E27FC236}">
                    <a16:creationId xmlns:a16="http://schemas.microsoft.com/office/drawing/2014/main" id="{500B4C3D-8EC5-3B28-6115-4AF29144B879}"/>
                  </a:ext>
                </a:extLst>
              </p:cNvPr>
              <p:cNvSpPr txBox="1">
                <a:spLocks noRot="1" noChangeAspect="1" noMove="1" noResize="1" noEditPoints="1" noAdjustHandles="1" noChangeArrowheads="1" noChangeShapeType="1" noTextEdit="1"/>
              </p:cNvSpPr>
              <p:nvPr/>
            </p:nvSpPr>
            <p:spPr>
              <a:xfrm>
                <a:off x="7010399" y="735241"/>
                <a:ext cx="4850466" cy="369332"/>
              </a:xfrm>
              <a:prstGeom prst="rect">
                <a:avLst/>
              </a:prstGeom>
              <a:blipFill>
                <a:blip r:embed="rId5"/>
                <a:stretch>
                  <a:fillRect t="-8333" b="-28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495B4D2-53B1-700A-42B7-CD321D4F9EF8}"/>
                  </a:ext>
                </a:extLst>
              </p:cNvPr>
              <p:cNvSpPr txBox="1"/>
              <p:nvPr/>
            </p:nvSpPr>
            <p:spPr>
              <a:xfrm>
                <a:off x="7580493" y="1104573"/>
                <a:ext cx="4529666" cy="3154069"/>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altLang="zh-CN" sz="1600" dirty="0">
                    <a:latin typeface="Comic Sans MS" pitchFamily="66" charset="0"/>
                  </a:rPr>
                  <a:t>(</a:t>
                </a:r>
                <a:r>
                  <a:rPr lang="en-US" altLang="zh-CN" sz="1600" dirty="0" err="1">
                    <a:latin typeface="Comic Sans MS" pitchFamily="66" charset="0"/>
                  </a:rPr>
                  <a:t>i</a:t>
                </a:r>
                <a:r>
                  <a:rPr lang="en-US" altLang="zh-CN" sz="1600" dirty="0">
                    <a:latin typeface="Comic Sans MS" pitchFamily="66" charset="0"/>
                  </a:rPr>
                  <a:t>) Balance of linear momentum: </a:t>
                </a:r>
              </a:p>
              <a:p>
                <a:pPr algn="ctr">
                  <a:spcAft>
                    <a:spcPts val="300"/>
                  </a:spcAft>
                </a:pPr>
                <a14:m>
                  <m:oMathPara xmlns:m="http://schemas.openxmlformats.org/officeDocument/2006/math">
                    <m:oMathParaPr>
                      <m:jc m:val="centerGroup"/>
                    </m:oMathParaPr>
                    <m:oMath xmlns:m="http://schemas.openxmlformats.org/officeDocument/2006/math">
                      <m:r>
                        <m:rPr>
                          <m:sty m:val="p"/>
                        </m:rPr>
                        <a:rPr lang="en-US" altLang="zh-CN" sz="1600" b="0" i="0" smtClean="0">
                          <a:latin typeface="Cambria Math" panose="02040503050406030204" pitchFamily="18" charset="0"/>
                        </a:rPr>
                        <m:t>∇</m:t>
                      </m:r>
                      <m:r>
                        <a:rPr lang="en-US" altLang="zh-CN" sz="1600" b="0" i="1" smtClean="0">
                          <a:latin typeface="Cambria Math" panose="02040503050406030204" pitchFamily="18" charset="0"/>
                        </a:rPr>
                        <m:t>⋅</m:t>
                      </m:r>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𝜎</m:t>
                          </m:r>
                        </m:e>
                      </m:acc>
                      <m:r>
                        <a:rPr lang="en-US" altLang="zh-CN" sz="1600" b="0" i="1" smtClean="0">
                          <a:latin typeface="Cambria Math" panose="02040503050406030204" pitchFamily="18" charset="0"/>
                        </a:rPr>
                        <m:t> =</m:t>
                      </m:r>
                      <m:r>
                        <a:rPr lang="en-US" altLang="zh-CN" sz="1600" b="0" i="1" smtClean="0">
                          <a:latin typeface="Cambria Math" panose="02040503050406030204" pitchFamily="18" charset="0"/>
                        </a:rPr>
                        <m:t>𝜌</m:t>
                      </m:r>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𝑢</m:t>
                          </m:r>
                        </m:e>
                      </m:acc>
                    </m:oMath>
                  </m:oMathPara>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Kinematics </a:t>
                </a:r>
              </a:p>
              <a:p>
                <a:pPr algn="ctr">
                  <a:spcAft>
                    <a:spcPts val="300"/>
                  </a:spcAft>
                </a:pPr>
                <a14:m>
                  <m:oMathPara xmlns:m="http://schemas.openxmlformats.org/officeDocument/2006/math">
                    <m:oMathParaPr>
                      <m:jc m:val="centerGroup"/>
                    </m:oMathParaPr>
                    <m:oMath xmlns:m="http://schemas.openxmlformats.org/officeDocument/2006/math">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𝜖</m:t>
                          </m:r>
                        </m:e>
                      </m:acc>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r>
                            <a:rPr lang="en-US" altLang="zh-CN" sz="1600" b="0" i="1" smtClean="0">
                              <a:latin typeface="Cambria Math" panose="02040503050406030204" pitchFamily="18" charset="0"/>
                            </a:rPr>
                            <m:t>1</m:t>
                          </m:r>
                        </m:num>
                        <m:den>
                          <m:r>
                            <a:rPr lang="en-US" altLang="zh-CN" sz="1600" b="0" i="1" smtClean="0">
                              <a:latin typeface="Cambria Math" panose="02040503050406030204" pitchFamily="18" charset="0"/>
                            </a:rPr>
                            <m:t>2</m:t>
                          </m:r>
                        </m:den>
                      </m:f>
                      <m:r>
                        <a:rPr lang="en-US" altLang="zh-CN" sz="1600" b="0" i="1" smtClean="0">
                          <a:latin typeface="Cambria Math" panose="02040503050406030204" pitchFamily="18" charset="0"/>
                        </a:rPr>
                        <m:t>(</m:t>
                      </m:r>
                      <m:sSub>
                        <m:sSubPr>
                          <m:ctrlPr>
                            <a:rPr lang="en-US" altLang="zh-CN" sz="1600" b="0" i="1" smtClean="0">
                              <a:latin typeface="Cambria Math" panose="02040503050406030204" pitchFamily="18" charset="0"/>
                            </a:rPr>
                          </m:ctrlPr>
                        </m:sSubPr>
                        <m:e>
                          <m:r>
                            <m:rPr>
                              <m:sty m:val="p"/>
                            </m:rPr>
                            <a:rPr lang="en-US" altLang="zh-CN" sz="1600" b="0" i="0" smtClean="0">
                              <a:latin typeface="Cambria Math" panose="02040503050406030204" pitchFamily="18" charset="0"/>
                            </a:rPr>
                            <m:t>u</m:t>
                          </m:r>
                        </m:e>
                        <m:sub>
                          <m:r>
                            <a:rPr lang="en-US" altLang="zh-CN" sz="1600" b="0" i="0" smtClean="0">
                              <a:latin typeface="Cambria Math" panose="02040503050406030204" pitchFamily="18" charset="0"/>
                            </a:rPr>
                            <m:t>0</m:t>
                          </m:r>
                        </m:sub>
                      </m:sSub>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d>
                            <m:dPr>
                              <m:ctrlPr>
                                <a:rPr lang="en-US" altLang="zh-CN" sz="1600" b="0" i="1" smtClean="0">
                                  <a:latin typeface="Cambria Math" panose="02040503050406030204" pitchFamily="18" charset="0"/>
                                </a:rPr>
                              </m:ctrlPr>
                            </m:dPr>
                            <m:e>
                              <m:r>
                                <m:rPr>
                                  <m:sty m:val="p"/>
                                </m:rPr>
                                <a:rPr lang="en-US" altLang="zh-CN" sz="1600" b="0" i="0" smtClean="0">
                                  <a:latin typeface="Cambria Math" panose="02040503050406030204" pitchFamily="18" charset="0"/>
                                </a:rPr>
                                <m:t>∇</m:t>
                              </m:r>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𝑢</m:t>
                                  </m:r>
                                </m:e>
                                <m:sub>
                                  <m:r>
                                    <a:rPr lang="en-US" altLang="zh-CN" sz="1600" b="0" i="1" smtClean="0">
                                      <a:latin typeface="Cambria Math" panose="02040503050406030204" pitchFamily="18" charset="0"/>
                                    </a:rPr>
                                    <m:t>0</m:t>
                                  </m:r>
                                </m:sub>
                              </m:sSub>
                            </m:e>
                          </m:d>
                        </m:e>
                        <m:sup>
                          <m:r>
                            <a:rPr lang="en-US" altLang="zh-CN" sz="1600" b="0" i="1" smtClean="0">
                              <a:latin typeface="Cambria Math" panose="02040503050406030204" pitchFamily="18" charset="0"/>
                            </a:rPr>
                            <m:t>𝑇</m:t>
                          </m:r>
                        </m:sup>
                      </m:sSup>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Boundary condition: </a:t>
                </a:r>
              </a:p>
              <a:p>
                <a:pPr algn="ctr">
                  <a:spcAft>
                    <a:spcPts val="300"/>
                  </a:spcAft>
                </a:pPr>
                <a14:m>
                  <m:oMathPara xmlns:m="http://schemas.openxmlformats.org/officeDocument/2006/math">
                    <m:oMathParaPr>
                      <m:jc m:val="centerGroup"/>
                    </m:oMathParaPr>
                    <m:oMath xmlns:m="http://schemas.openxmlformats.org/officeDocument/2006/math">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𝜎</m:t>
                          </m:r>
                        </m:e>
                      </m:acc>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𝑛</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𝑠</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r>
                        <a:rPr lang="en-US" altLang="zh-CN" sz="1600" b="0" i="1" smtClean="0">
                          <a:latin typeface="Cambria Math" panose="02040503050406030204" pitchFamily="18" charset="0"/>
                        </a:rPr>
                        <m:t>)</m:t>
                      </m:r>
                    </m:oMath>
                  </m:oMathPara>
                </a14:m>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(iv) initial condition</a:t>
                </a:r>
              </a:p>
              <a:p>
                <a:pPr algn="ctr">
                  <a:spcAft>
                    <a:spcPts val="300"/>
                  </a:spcAft>
                </a:pPr>
                <a14:m>
                  <m:oMathPara xmlns:m="http://schemas.openxmlformats.org/officeDocument/2006/math">
                    <m:oMathParaPr>
                      <m:jc m:val="centerGroup"/>
                    </m:oMathParaPr>
                    <m:oMath xmlns:m="http://schemas.openxmlformats.org/officeDocument/2006/math">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𝜎</m:t>
                          </m:r>
                        </m:e>
                        <m:sub>
                          <m:r>
                            <a:rPr lang="en-US" altLang="zh-CN" sz="1600" b="0" i="1" smtClean="0">
                              <a:latin typeface="Cambria Math" panose="02040503050406030204" pitchFamily="18" charset="0"/>
                            </a:rPr>
                            <m:t>0</m:t>
                          </m:r>
                        </m:sub>
                      </m:sSub>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𝑥</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r>
                            <a:rPr lang="en-US" altLang="zh-CN" sz="1600" b="0" i="1" smtClean="0">
                              <a:latin typeface="Cambria Math" panose="02040503050406030204" pitchFamily="18" charset="0"/>
                            </a:rPr>
                            <m:t>=0</m:t>
                          </m:r>
                        </m:e>
                      </m:d>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𝑢</m:t>
                          </m:r>
                        </m:e>
                        <m:sup>
                          <m:r>
                            <a:rPr lang="en-US" altLang="zh-CN" sz="1600" b="0" i="1" smtClean="0">
                              <a:latin typeface="Cambria Math" panose="02040503050406030204" pitchFamily="18" charset="0"/>
                            </a:rPr>
                            <m:t>0</m:t>
                          </m:r>
                        </m:sup>
                      </m:sSup>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𝑥</m:t>
                          </m:r>
                        </m:e>
                      </m:d>
                      <m:r>
                        <a:rPr lang="en-US" altLang="zh-CN" sz="1600" b="0" i="1" smtClean="0">
                          <a:latin typeface="Cambria Math" panose="02040503050406030204" pitchFamily="18" charset="0"/>
                        </a:rPr>
                        <m:t> </m:t>
                      </m:r>
                    </m:oMath>
                  </m:oMathPara>
                </a14:m>
                <a:endParaRPr lang="en-US" altLang="zh-CN" sz="1600" dirty="0">
                  <a:latin typeface="Comic Sans MS" pitchFamily="66" charset="0"/>
                </a:endParaRPr>
              </a:p>
            </p:txBody>
          </p:sp>
        </mc:Choice>
        <mc:Fallback xmlns="">
          <p:sp>
            <p:nvSpPr>
              <p:cNvPr id="3" name="TextBox 2">
                <a:extLst>
                  <a:ext uri="{FF2B5EF4-FFF2-40B4-BE49-F238E27FC236}">
                    <a16:creationId xmlns:a16="http://schemas.microsoft.com/office/drawing/2014/main" id="{C495B4D2-53B1-700A-42B7-CD321D4F9EF8}"/>
                  </a:ext>
                </a:extLst>
              </p:cNvPr>
              <p:cNvSpPr txBox="1">
                <a:spLocks noRot="1" noChangeAspect="1" noMove="1" noResize="1" noEditPoints="1" noAdjustHandles="1" noChangeArrowheads="1" noChangeShapeType="1" noTextEdit="1"/>
              </p:cNvSpPr>
              <p:nvPr/>
            </p:nvSpPr>
            <p:spPr>
              <a:xfrm>
                <a:off x="7580493" y="1104573"/>
                <a:ext cx="4529666" cy="3154069"/>
              </a:xfrm>
              <a:prstGeom prst="rect">
                <a:avLst/>
              </a:prstGeom>
              <a:blipFill>
                <a:blip r:embed="rId6"/>
                <a:stretch>
                  <a:fillRect l="-402" t="-192"/>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5D52D2C-1C1A-9F7E-71B6-C12DF68C1ABE}"/>
                  </a:ext>
                </a:extLst>
              </p:cNvPr>
              <p:cNvSpPr txBox="1"/>
              <p:nvPr/>
            </p:nvSpPr>
            <p:spPr>
              <a:xfrm>
                <a:off x="7393899" y="4436395"/>
                <a:ext cx="4621473" cy="369332"/>
              </a:xfrm>
              <a:prstGeom prst="rect">
                <a:avLst/>
              </a:prstGeom>
              <a:noFill/>
            </p:spPr>
            <p:txBody>
              <a:bodyPr wrap="square" rtlCol="0">
                <a:spAutoFit/>
              </a:bodyPr>
              <a:lstStyle/>
              <a:p>
                <a:pPr algn="ctr"/>
                <a14:m>
                  <m:oMath xmlns:m="http://schemas.openxmlformats.org/officeDocument/2006/math">
                    <m:r>
                      <a:rPr lang="en-US" b="0" i="1" dirty="0" smtClean="0">
                        <a:solidFill>
                          <a:srgbClr val="FF0000"/>
                        </a:solidFill>
                        <a:latin typeface="Cambria Math" panose="02040503050406030204" pitchFamily="18" charset="0"/>
                      </a:rPr>
                      <m:t>𝑙</m:t>
                    </m:r>
                  </m:oMath>
                </a14:m>
                <a:r>
                  <a:rPr lang="en-US" sz="1800" dirty="0">
                    <a:solidFill>
                      <a:srgbClr val="FF0000"/>
                    </a:solidFill>
                    <a:latin typeface="Comic Sans MS" panose="030F0702030302020204" pitchFamily="66" charset="0"/>
                  </a:rPr>
                  <a:t> independent! </a:t>
                </a:r>
              </a:p>
            </p:txBody>
          </p:sp>
        </mc:Choice>
        <mc:Fallback xmlns="">
          <p:sp>
            <p:nvSpPr>
              <p:cNvPr id="7" name="TextBox 6">
                <a:extLst>
                  <a:ext uri="{FF2B5EF4-FFF2-40B4-BE49-F238E27FC236}">
                    <a16:creationId xmlns:a16="http://schemas.microsoft.com/office/drawing/2014/main" id="{F5D52D2C-1C1A-9F7E-71B6-C12DF68C1ABE}"/>
                  </a:ext>
                </a:extLst>
              </p:cNvPr>
              <p:cNvSpPr txBox="1">
                <a:spLocks noRot="1" noChangeAspect="1" noMove="1" noResize="1" noEditPoints="1" noAdjustHandles="1" noChangeArrowheads="1" noChangeShapeType="1" noTextEdit="1"/>
              </p:cNvSpPr>
              <p:nvPr/>
            </p:nvSpPr>
            <p:spPr>
              <a:xfrm>
                <a:off x="7393899" y="4436395"/>
                <a:ext cx="4621473" cy="369332"/>
              </a:xfrm>
              <a:prstGeom prst="rect">
                <a:avLst/>
              </a:prstGeom>
              <a:blipFill>
                <a:blip r:embed="rId7"/>
                <a:stretch>
                  <a:fillRect t="-8333" b="-28333"/>
                </a:stretch>
              </a:blipFill>
            </p:spPr>
            <p:txBody>
              <a:bodyPr/>
              <a:lstStyle/>
              <a:p>
                <a:r>
                  <a:rPr lang="en-US">
                    <a:noFill/>
                  </a:rPr>
                  <a:t> </a:t>
                </a:r>
              </a:p>
            </p:txBody>
          </p:sp>
        </mc:Fallback>
      </mc:AlternateContent>
      <p:sp>
        <p:nvSpPr>
          <p:cNvPr id="6" name="Arrow: Right 5">
            <a:extLst>
              <a:ext uri="{FF2B5EF4-FFF2-40B4-BE49-F238E27FC236}">
                <a16:creationId xmlns:a16="http://schemas.microsoft.com/office/drawing/2014/main" id="{E5D62DA1-84CC-81A4-6725-0FC2436DC822}"/>
              </a:ext>
            </a:extLst>
          </p:cNvPr>
          <p:cNvSpPr/>
          <p:nvPr/>
        </p:nvSpPr>
        <p:spPr>
          <a:xfrm>
            <a:off x="5106572" y="1944439"/>
            <a:ext cx="1998133" cy="24553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77C6D1C-678D-72F1-0DA6-EC528E447C6B}"/>
                  </a:ext>
                </a:extLst>
              </p:cNvPr>
              <p:cNvSpPr txBox="1"/>
              <p:nvPr/>
            </p:nvSpPr>
            <p:spPr>
              <a:xfrm>
                <a:off x="4892994" y="1270394"/>
                <a:ext cx="2572948" cy="56637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b="0" i="1" smtClean="0">
                              <a:solidFill>
                                <a:srgbClr val="FF0000"/>
                              </a:solidFill>
                              <a:latin typeface="Cambria Math" panose="02040503050406030204" pitchFamily="18" charset="0"/>
                            </a:rPr>
                          </m:ctrlPr>
                        </m:accPr>
                        <m:e>
                          <m:r>
                            <a:rPr lang="en-US" b="0" i="1" smtClean="0">
                              <a:solidFill>
                                <a:srgbClr val="FF0000"/>
                              </a:solidFill>
                              <a:latin typeface="Cambria Math" panose="02040503050406030204" pitchFamily="18" charset="0"/>
                            </a:rPr>
                            <m:t>𝜎</m:t>
                          </m:r>
                        </m:e>
                      </m:acc>
                      <m:d>
                        <m:dPr>
                          <m:ctrlPr>
                            <a:rPr lang="en-US" b="0" i="1" smtClean="0">
                              <a:solidFill>
                                <a:srgbClr val="FF0000"/>
                              </a:solidFill>
                              <a:latin typeface="Cambria Math" panose="02040503050406030204" pitchFamily="18" charset="0"/>
                            </a:rPr>
                          </m:ctrlPr>
                        </m:dPr>
                        <m:e>
                          <m:r>
                            <a:rPr lang="en-US" b="0" i="1" smtClean="0">
                              <a:solidFill>
                                <a:srgbClr val="FF0000"/>
                              </a:solidFill>
                              <a:latin typeface="Cambria Math" panose="02040503050406030204" pitchFamily="18" charset="0"/>
                            </a:rPr>
                            <m:t>𝑥</m:t>
                          </m:r>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𝑡</m:t>
                          </m:r>
                        </m:e>
                      </m:d>
                      <m:r>
                        <a:rPr lang="en-US" b="0" i="1" smtClean="0">
                          <a:solidFill>
                            <a:srgbClr val="FF0000"/>
                          </a:solidFill>
                          <a:latin typeface="Cambria Math" panose="02040503050406030204" pitchFamily="18" charset="0"/>
                        </a:rPr>
                        <m:t>=</m:t>
                      </m:r>
                      <m:nary>
                        <m:naryPr>
                          <m:supHide m:val="on"/>
                          <m:ctrlPr>
                            <a:rPr lang="en-US" b="0" i="1" smtClean="0">
                              <a:solidFill>
                                <a:srgbClr val="FF0000"/>
                              </a:solidFill>
                              <a:latin typeface="Cambria Math" panose="02040503050406030204" pitchFamily="18" charset="0"/>
                            </a:rPr>
                          </m:ctrlPr>
                        </m:naryPr>
                        <m:sub>
                          <m:r>
                            <m:rPr>
                              <m:sty m:val="p"/>
                              <m:brk m:alnAt="7"/>
                            </m:rPr>
                            <a:rPr lang="en-US" b="0" i="0" smtClean="0">
                              <a:solidFill>
                                <a:srgbClr val="FF0000"/>
                              </a:solidFill>
                              <a:latin typeface="Cambria Math" panose="02040503050406030204" pitchFamily="18" charset="0"/>
                            </a:rPr>
                            <m:t>Y</m:t>
                          </m:r>
                        </m:sub>
                        <m:sup/>
                        <m:e>
                          <m:r>
                            <a:rPr lang="en-US" b="0" i="1" smtClean="0">
                              <a:solidFill>
                                <a:srgbClr val="FF0000"/>
                              </a:solidFill>
                              <a:latin typeface="Cambria Math" panose="02040503050406030204" pitchFamily="18" charset="0"/>
                            </a:rPr>
                            <m:t>𝜎</m:t>
                          </m:r>
                          <m:d>
                            <m:dPr>
                              <m:ctrlPr>
                                <a:rPr lang="en-US" b="0" i="1" smtClean="0">
                                  <a:solidFill>
                                    <a:srgbClr val="FF0000"/>
                                  </a:solidFill>
                                  <a:latin typeface="Cambria Math" panose="02040503050406030204" pitchFamily="18" charset="0"/>
                                </a:rPr>
                              </m:ctrlPr>
                            </m:dPr>
                            <m:e>
                              <m:r>
                                <a:rPr lang="en-US" b="0" i="1" smtClean="0">
                                  <a:solidFill>
                                    <a:srgbClr val="FF0000"/>
                                  </a:solidFill>
                                  <a:latin typeface="Cambria Math" panose="02040503050406030204" pitchFamily="18" charset="0"/>
                                </a:rPr>
                                <m:t>𝑥</m:t>
                              </m:r>
                              <m:r>
                                <a:rPr lang="en-US" b="0" i="1" smtClean="0">
                                  <a:solidFill>
                                    <a:srgbClr val="FF0000"/>
                                  </a:solidFill>
                                  <a:latin typeface="Cambria Math" panose="02040503050406030204" pitchFamily="18" charset="0"/>
                                </a:rPr>
                                <m:t>,</m:t>
                              </m:r>
                              <m:f>
                                <m:fPr>
                                  <m:ctrlPr>
                                    <a:rPr lang="en-US" b="0" i="1" smtClean="0">
                                      <a:solidFill>
                                        <a:srgbClr val="FF0000"/>
                                      </a:solidFill>
                                      <a:latin typeface="Cambria Math" panose="02040503050406030204" pitchFamily="18" charset="0"/>
                                    </a:rPr>
                                  </m:ctrlPr>
                                </m:fPr>
                                <m:num>
                                  <m:r>
                                    <a:rPr lang="en-US" b="0" i="1" smtClean="0">
                                      <a:solidFill>
                                        <a:srgbClr val="FF0000"/>
                                      </a:solidFill>
                                      <a:latin typeface="Cambria Math" panose="02040503050406030204" pitchFamily="18" charset="0"/>
                                    </a:rPr>
                                    <m:t>𝑥</m:t>
                                  </m:r>
                                </m:num>
                                <m:den>
                                  <m:r>
                                    <a:rPr lang="en-US" b="0" i="1" smtClean="0">
                                      <a:solidFill>
                                        <a:srgbClr val="FF0000"/>
                                      </a:solidFill>
                                      <a:latin typeface="Cambria Math" panose="02040503050406030204" pitchFamily="18" charset="0"/>
                                    </a:rPr>
                                    <m:t>𝑙</m:t>
                                  </m:r>
                                </m:den>
                              </m:f>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𝑡</m:t>
                              </m:r>
                            </m:e>
                          </m:d>
                          <m:r>
                            <a:rPr lang="en-US" b="0" i="1" smtClean="0">
                              <a:solidFill>
                                <a:srgbClr val="FF0000"/>
                              </a:solidFill>
                              <a:latin typeface="Cambria Math" panose="02040503050406030204" pitchFamily="18" charset="0"/>
                            </a:rPr>
                            <m:t>𝑑</m:t>
                          </m:r>
                          <m:r>
                            <m:rPr>
                              <m:sty m:val="p"/>
                            </m:rPr>
                            <a:rPr lang="en-US" b="0" i="0" smtClean="0">
                              <a:solidFill>
                                <a:srgbClr val="FF0000"/>
                              </a:solidFill>
                              <a:latin typeface="Cambria Math" panose="02040503050406030204" pitchFamily="18" charset="0"/>
                            </a:rPr>
                            <m:t>Y</m:t>
                          </m:r>
                        </m:e>
                      </m:nary>
                    </m:oMath>
                  </m:oMathPara>
                </a14:m>
                <a:endParaRPr lang="en-US" dirty="0">
                  <a:solidFill>
                    <a:srgbClr val="FF0000"/>
                  </a:solidFill>
                </a:endParaRPr>
              </a:p>
            </p:txBody>
          </p:sp>
        </mc:Choice>
        <mc:Fallback xmlns="">
          <p:sp>
            <p:nvSpPr>
              <p:cNvPr id="8" name="TextBox 7">
                <a:extLst>
                  <a:ext uri="{FF2B5EF4-FFF2-40B4-BE49-F238E27FC236}">
                    <a16:creationId xmlns:a16="http://schemas.microsoft.com/office/drawing/2014/main" id="{C77C6D1C-678D-72F1-0DA6-EC528E447C6B}"/>
                  </a:ext>
                </a:extLst>
              </p:cNvPr>
              <p:cNvSpPr txBox="1">
                <a:spLocks noRot="1" noChangeAspect="1" noMove="1" noResize="1" noEditPoints="1" noAdjustHandles="1" noChangeArrowheads="1" noChangeShapeType="1" noTextEdit="1"/>
              </p:cNvSpPr>
              <p:nvPr/>
            </p:nvSpPr>
            <p:spPr>
              <a:xfrm>
                <a:off x="4892994" y="1270394"/>
                <a:ext cx="2572948" cy="566374"/>
              </a:xfrm>
              <a:prstGeom prst="rect">
                <a:avLst/>
              </a:prstGeom>
              <a:blipFill>
                <a:blip r:embed="rId8"/>
                <a:stretch>
                  <a:fillRect b="-1075"/>
                </a:stretch>
              </a:blipFill>
            </p:spPr>
            <p:txBody>
              <a:bodyPr/>
              <a:lstStyle/>
              <a:p>
                <a:r>
                  <a:rPr lang="en-US">
                    <a:noFill/>
                  </a:rPr>
                  <a:t> </a:t>
                </a:r>
              </a:p>
            </p:txBody>
          </p:sp>
        </mc:Fallback>
      </mc:AlternateContent>
      <p:sp>
        <p:nvSpPr>
          <p:cNvPr id="9" name="Arrow: Left 8">
            <a:extLst>
              <a:ext uri="{FF2B5EF4-FFF2-40B4-BE49-F238E27FC236}">
                <a16:creationId xmlns:a16="http://schemas.microsoft.com/office/drawing/2014/main" id="{5E1DD766-9780-FCD1-12BD-7B17DB93D1EC}"/>
              </a:ext>
            </a:extLst>
          </p:cNvPr>
          <p:cNvSpPr/>
          <p:nvPr/>
        </p:nvSpPr>
        <p:spPr>
          <a:xfrm>
            <a:off x="5087296" y="2717799"/>
            <a:ext cx="1923103" cy="245534"/>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68A0FBE8-F60F-CFE4-B87B-9FFA753A0731}"/>
                  </a:ext>
                </a:extLst>
              </p:cNvPr>
              <p:cNvSpPr txBox="1"/>
              <p:nvPr/>
            </p:nvSpPr>
            <p:spPr>
              <a:xfrm>
                <a:off x="5702382" y="2971800"/>
                <a:ext cx="105240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solidFill>
                                <a:srgbClr val="FF0000"/>
                              </a:solidFill>
                              <a:latin typeface="Cambria Math" panose="02040503050406030204" pitchFamily="18" charset="0"/>
                            </a:rPr>
                          </m:ctrlPr>
                        </m:sSubPr>
                        <m:e>
                          <m:d>
                            <m:dPr>
                              <m:begChr m:val="{"/>
                              <m:endChr m:val="}"/>
                              <m:ctrlPr>
                                <a:rPr lang="en-US" b="0" i="1" smtClean="0">
                                  <a:solidFill>
                                    <a:srgbClr val="FF0000"/>
                                  </a:solidFill>
                                  <a:latin typeface="Cambria Math" panose="02040503050406030204" pitchFamily="18" charset="0"/>
                                </a:rPr>
                              </m:ctrlPr>
                            </m:dPr>
                            <m:e>
                              <m:acc>
                                <m:accPr>
                                  <m:chr m:val="̂"/>
                                  <m:ctrlPr>
                                    <a:rPr lang="en-US" b="0" i="1" smtClean="0">
                                      <a:solidFill>
                                        <a:srgbClr val="FF0000"/>
                                      </a:solidFill>
                                      <a:latin typeface="Cambria Math" panose="02040503050406030204" pitchFamily="18" charset="0"/>
                                    </a:rPr>
                                  </m:ctrlPr>
                                </m:accPr>
                                <m:e>
                                  <m:r>
                                    <a:rPr lang="en-US" b="0" i="1" smtClean="0">
                                      <a:solidFill>
                                        <a:srgbClr val="FF0000"/>
                                      </a:solidFill>
                                      <a:latin typeface="Cambria Math" panose="02040503050406030204" pitchFamily="18" charset="0"/>
                                    </a:rPr>
                                    <m:t>𝜖</m:t>
                                  </m:r>
                                </m:e>
                              </m:acc>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𝑥</m:t>
                              </m:r>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𝜏</m:t>
                              </m:r>
                            </m:e>
                          </m:d>
                        </m:e>
                        <m:sub>
                          <m:r>
                            <a:rPr lang="en-US" b="0" i="1" smtClean="0">
                              <a:solidFill>
                                <a:srgbClr val="FF0000"/>
                              </a:solidFill>
                              <a:latin typeface="Cambria Math" panose="02040503050406030204" pitchFamily="18" charset="0"/>
                            </a:rPr>
                            <m:t>𝜏</m:t>
                          </m:r>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𝑡</m:t>
                          </m:r>
                        </m:sub>
                      </m:sSub>
                    </m:oMath>
                  </m:oMathPara>
                </a14:m>
                <a:endParaRPr lang="en-US" dirty="0">
                  <a:solidFill>
                    <a:srgbClr val="FF0000"/>
                  </a:solidFill>
                </a:endParaRPr>
              </a:p>
            </p:txBody>
          </p:sp>
        </mc:Choice>
        <mc:Fallback xmlns="">
          <p:sp>
            <p:nvSpPr>
              <p:cNvPr id="12" name="TextBox 11">
                <a:extLst>
                  <a:ext uri="{FF2B5EF4-FFF2-40B4-BE49-F238E27FC236}">
                    <a16:creationId xmlns:a16="http://schemas.microsoft.com/office/drawing/2014/main" id="{68A0FBE8-F60F-CFE4-B87B-9FFA753A0731}"/>
                  </a:ext>
                </a:extLst>
              </p:cNvPr>
              <p:cNvSpPr txBox="1">
                <a:spLocks noRot="1" noChangeAspect="1" noMove="1" noResize="1" noEditPoints="1" noAdjustHandles="1" noChangeArrowheads="1" noChangeShapeType="1" noTextEdit="1"/>
              </p:cNvSpPr>
              <p:nvPr/>
            </p:nvSpPr>
            <p:spPr>
              <a:xfrm>
                <a:off x="5702382" y="2971800"/>
                <a:ext cx="1052404" cy="276999"/>
              </a:xfrm>
              <a:prstGeom prst="rect">
                <a:avLst/>
              </a:prstGeom>
              <a:blipFill>
                <a:blip r:embed="rId9"/>
                <a:stretch>
                  <a:fillRect t="-26667" r="-578" b="-33333"/>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F4E9C480-8EB6-6261-619F-0C0381F88F64}"/>
              </a:ext>
            </a:extLst>
          </p:cNvPr>
          <p:cNvSpPr txBox="1"/>
          <p:nvPr/>
        </p:nvSpPr>
        <p:spPr>
          <a:xfrm>
            <a:off x="5638800" y="2971800"/>
            <a:ext cx="65" cy="276999"/>
          </a:xfrm>
          <a:prstGeom prst="rect">
            <a:avLst/>
          </a:prstGeom>
          <a:noFill/>
        </p:spPr>
        <p:txBody>
          <a:bodyPr wrap="none" lIns="0" tIns="0" rIns="0" bIns="0" rtlCol="0">
            <a:spAutoFit/>
          </a:bodyPr>
          <a:lstStyle/>
          <a:p>
            <a:endParaRPr lang="en-US" dirty="0"/>
          </a:p>
        </p:txBody>
      </p:sp>
      <p:sp>
        <p:nvSpPr>
          <p:cNvPr id="11" name="TextBox 10">
            <a:extLst>
              <a:ext uri="{FF2B5EF4-FFF2-40B4-BE49-F238E27FC236}">
                <a16:creationId xmlns:a16="http://schemas.microsoft.com/office/drawing/2014/main" id="{8DDACDCC-7057-60D7-A896-5B0581D2C705}"/>
              </a:ext>
            </a:extLst>
          </p:cNvPr>
          <p:cNvSpPr txBox="1"/>
          <p:nvPr/>
        </p:nvSpPr>
        <p:spPr>
          <a:xfrm>
            <a:off x="7298267" y="5086306"/>
            <a:ext cx="4621473"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Constitutive model (closure)</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0DE26E5F-FAB9-2AF1-B8CB-5744BB899291}"/>
                  </a:ext>
                </a:extLst>
              </p:cNvPr>
              <p:cNvSpPr txBox="1"/>
              <p:nvPr/>
            </p:nvSpPr>
            <p:spPr>
              <a:xfrm>
                <a:off x="7465201" y="5640304"/>
                <a:ext cx="4195798" cy="390300"/>
              </a:xfrm>
              <a:prstGeom prst="rect">
                <a:avLst/>
              </a:prstGeom>
              <a:noFill/>
              <a:ln w="19050">
                <a:solidFill>
                  <a:schemeClr val="tx1"/>
                </a:solidFill>
              </a:ln>
            </p:spPr>
            <p:txBody>
              <a:bodyPr wrap="square" rtlCol="0">
                <a:spAutoFit/>
              </a:bodyPr>
              <a:lstStyle/>
              <a:p>
                <a:pPr>
                  <a:spcAft>
                    <a:spcPts val="300"/>
                  </a:spcAft>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d>
                            <m:dPr>
                              <m:begChr m:val="{"/>
                              <m:endChr m:val="}"/>
                              <m:ctrlPr>
                                <a:rPr lang="en-US" sz="1600" b="0" i="1" smtClean="0">
                                  <a:latin typeface="Cambria Math" panose="02040503050406030204" pitchFamily="18" charset="0"/>
                                </a:rPr>
                              </m:ctrlPr>
                            </m:dPr>
                            <m:e>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𝜖</m:t>
                                  </m:r>
                                </m:e>
                              </m:acc>
                              <m:r>
                                <a:rPr lang="en-US" sz="1600" b="0" i="1" smtClean="0">
                                  <a:latin typeface="Cambria Math" panose="02040503050406030204" pitchFamily="18" charset="0"/>
                                </a:rPr>
                                <m:t>(</m:t>
                              </m:r>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𝜏</m:t>
                              </m:r>
                            </m:e>
                          </m:d>
                        </m:e>
                        <m:sub>
                          <m:r>
                            <a:rPr lang="en-US" sz="1600" b="0" i="1" smtClean="0">
                              <a:latin typeface="Cambria Math" panose="02040503050406030204" pitchFamily="18" charset="0"/>
                            </a:rPr>
                            <m:t>𝜏</m:t>
                          </m:r>
                          <m:r>
                            <a:rPr lang="en-US" sz="1600" b="0" i="1" smtClean="0">
                              <a:latin typeface="Cambria Math" panose="02040503050406030204" pitchFamily="18" charset="0"/>
                            </a:rPr>
                            <m:t>≤</m:t>
                          </m:r>
                          <m:r>
                            <a:rPr lang="en-US" sz="1600" b="0" i="1" smtClean="0">
                              <a:latin typeface="Cambria Math" panose="02040503050406030204" pitchFamily="18" charset="0"/>
                            </a:rPr>
                            <m:t>𝑡</m:t>
                          </m:r>
                        </m:sub>
                      </m:sSub>
                      <m:r>
                        <a:rPr lang="en-US" sz="1600" b="0" i="1" smtClean="0">
                          <a:latin typeface="Cambria Math" panose="02040503050406030204" pitchFamily="18" charset="0"/>
                        </a:rPr>
                        <m:t>↦</m:t>
                      </m:r>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𝜎</m:t>
                          </m:r>
                        </m:e>
                      </m:acc>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𝑡</m:t>
                          </m:r>
                        </m:e>
                      </m:d>
                    </m:oMath>
                  </m:oMathPara>
                </a14:m>
                <a:endParaRPr lang="en-US" sz="1600" dirty="0"/>
              </a:p>
            </p:txBody>
          </p:sp>
        </mc:Choice>
        <mc:Fallback xmlns="">
          <p:sp>
            <p:nvSpPr>
              <p:cNvPr id="14" name="TextBox 13">
                <a:extLst>
                  <a:ext uri="{FF2B5EF4-FFF2-40B4-BE49-F238E27FC236}">
                    <a16:creationId xmlns:a16="http://schemas.microsoft.com/office/drawing/2014/main" id="{0DE26E5F-FAB9-2AF1-B8CB-5744BB899291}"/>
                  </a:ext>
                </a:extLst>
              </p:cNvPr>
              <p:cNvSpPr txBox="1">
                <a:spLocks noRot="1" noChangeAspect="1" noMove="1" noResize="1" noEditPoints="1" noAdjustHandles="1" noChangeArrowheads="1" noChangeShapeType="1" noTextEdit="1"/>
              </p:cNvSpPr>
              <p:nvPr/>
            </p:nvSpPr>
            <p:spPr>
              <a:xfrm>
                <a:off x="7465201" y="5640304"/>
                <a:ext cx="4195798" cy="390300"/>
              </a:xfrm>
              <a:prstGeom prst="rect">
                <a:avLst/>
              </a:prstGeom>
              <a:blipFill>
                <a:blip r:embed="rId10"/>
                <a:stretch>
                  <a:fillRect/>
                </a:stretch>
              </a:blipFill>
              <a:ln w="19050">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857165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7BC8D5-C483-79D8-7003-96D9E645078C}"/>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8" name="Subtitle 2">
                <a:extLst>
                  <a:ext uri="{FF2B5EF4-FFF2-40B4-BE49-F238E27FC236}">
                    <a16:creationId xmlns:a16="http://schemas.microsoft.com/office/drawing/2014/main" id="{1445D863-DDD0-3944-1DC3-E059C742454F}"/>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Classical approach – </a:t>
                </a:r>
                <a14:m>
                  <m:oMath xmlns:m="http://schemas.openxmlformats.org/officeDocument/2006/math">
                    <m:r>
                      <a:rPr lang="en-US" b="1" i="1" smtClean="0">
                        <a:solidFill>
                          <a:srgbClr val="0000FF"/>
                        </a:solidFill>
                        <a:latin typeface="Cambria Math" panose="02040503050406030204" pitchFamily="18" charset="0"/>
                      </a:rPr>
                      <m:t>𝑭</m:t>
                    </m:r>
                    <m:sSup>
                      <m:sSupPr>
                        <m:ctrlPr>
                          <a:rPr lang="en-US" b="1" i="1" smtClean="0">
                            <a:solidFill>
                              <a:srgbClr val="0000FF"/>
                            </a:solidFill>
                            <a:latin typeface="Cambria Math" panose="02040503050406030204" pitchFamily="18" charset="0"/>
                          </a:rPr>
                        </m:ctrlPr>
                      </m:sSupPr>
                      <m:e>
                        <m:r>
                          <a:rPr lang="en-US" b="1" i="1" smtClean="0">
                            <a:solidFill>
                              <a:srgbClr val="0000FF"/>
                            </a:solidFill>
                            <a:latin typeface="Cambria Math" panose="02040503050406030204" pitchFamily="18" charset="0"/>
                          </a:rPr>
                          <m:t>𝑬</m:t>
                        </m:r>
                      </m:e>
                      <m:sup>
                        <m:r>
                          <a:rPr lang="en-US" b="1" i="1" smtClean="0">
                            <a:solidFill>
                              <a:srgbClr val="0000FF"/>
                            </a:solidFill>
                            <a:latin typeface="Cambria Math" panose="02040503050406030204" pitchFamily="18" charset="0"/>
                          </a:rPr>
                          <m:t>𝟐</m:t>
                        </m:r>
                      </m:sup>
                    </m:sSup>
                  </m:oMath>
                </a14:m>
                <a:endParaRPr lang="en-US" dirty="0"/>
              </a:p>
            </p:txBody>
          </p:sp>
        </mc:Choice>
        <mc:Fallback xmlns="">
          <p:sp>
            <p:nvSpPr>
              <p:cNvPr id="28" name="Subtitle 2">
                <a:extLst>
                  <a:ext uri="{FF2B5EF4-FFF2-40B4-BE49-F238E27FC236}">
                    <a16:creationId xmlns:a16="http://schemas.microsoft.com/office/drawing/2014/main" id="{1445D863-DDD0-3944-1DC3-E059C742454F}"/>
                  </a:ext>
                </a:extLst>
              </p:cNvPr>
              <p:cNvSpPr txBox="1">
                <a:spLocks noRot="1" noChangeAspect="1" noMove="1" noResize="1" noEditPoints="1" noAdjustHandles="1" noChangeArrowheads="1" noChangeShapeType="1" noTextEdit="1"/>
              </p:cNvSpPr>
              <p:nvPr/>
            </p:nvSpPr>
            <p:spPr>
              <a:xfrm>
                <a:off x="2096518" y="233369"/>
                <a:ext cx="7998959" cy="443945"/>
              </a:xfrm>
              <a:prstGeom prst="rect">
                <a:avLst/>
              </a:prstGeom>
              <a:blipFill>
                <a:blip r:embed="rId3"/>
                <a:stretch>
                  <a:fillRect t="-27397" b="-3013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77C4D8A-961A-B90A-AA49-F165D30B6F04}"/>
                  </a:ext>
                </a:extLst>
              </p:cNvPr>
              <p:cNvSpPr txBox="1"/>
              <p:nvPr/>
            </p:nvSpPr>
            <p:spPr>
              <a:xfrm>
                <a:off x="485099" y="677314"/>
                <a:ext cx="4621473"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Microscopic problem on an </a:t>
                </a:r>
                <a:r>
                  <a:rPr lang="en-US" dirty="0">
                    <a:solidFill>
                      <a:srgbClr val="FF0000"/>
                    </a:solidFill>
                    <a:latin typeface="Comic Sans MS" panose="030F0702030302020204" pitchFamily="66" charset="0"/>
                  </a:rPr>
                  <a:t>RVE </a:t>
                </a:r>
                <a:r>
                  <a:rPr lang="en-US" sz="1800" dirty="0">
                    <a:solidFill>
                      <a:srgbClr val="FF0000"/>
                    </a:solidFill>
                    <a:latin typeface="Comic Sans MS" panose="030F0702030302020204" pitchFamily="66" charset="0"/>
                  </a:rPr>
                  <a:t>of size </a:t>
                </a:r>
                <a14:m>
                  <m:oMath xmlns:m="http://schemas.openxmlformats.org/officeDocument/2006/math">
                    <m:r>
                      <a:rPr lang="en-US" sz="1800" b="0" i="1" smtClean="0">
                        <a:solidFill>
                          <a:srgbClr val="FF0000"/>
                        </a:solidFill>
                        <a:latin typeface="Cambria Math" panose="02040503050406030204" pitchFamily="18" charset="0"/>
                      </a:rPr>
                      <m:t>𝑌</m:t>
                    </m:r>
                  </m:oMath>
                </a14:m>
                <a:r>
                  <a:rPr lang="en-US" sz="1800" dirty="0">
                    <a:solidFill>
                      <a:srgbClr val="FF0000"/>
                    </a:solidFill>
                    <a:latin typeface="Comic Sans MS" panose="030F0702030302020204" pitchFamily="66" charset="0"/>
                  </a:rPr>
                  <a:t> </a:t>
                </a:r>
              </a:p>
            </p:txBody>
          </p:sp>
        </mc:Choice>
        <mc:Fallback xmlns="">
          <p:sp>
            <p:nvSpPr>
              <p:cNvPr id="4" name="TextBox 3">
                <a:extLst>
                  <a:ext uri="{FF2B5EF4-FFF2-40B4-BE49-F238E27FC236}">
                    <a16:creationId xmlns:a16="http://schemas.microsoft.com/office/drawing/2014/main" id="{C77C4D8A-961A-B90A-AA49-F165D30B6F04}"/>
                  </a:ext>
                </a:extLst>
              </p:cNvPr>
              <p:cNvSpPr txBox="1">
                <a:spLocks noRot="1" noChangeAspect="1" noMove="1" noResize="1" noEditPoints="1" noAdjustHandles="1" noChangeArrowheads="1" noChangeShapeType="1" noTextEdit="1"/>
              </p:cNvSpPr>
              <p:nvPr/>
            </p:nvSpPr>
            <p:spPr>
              <a:xfrm>
                <a:off x="485099" y="677314"/>
                <a:ext cx="4621473" cy="369332"/>
              </a:xfrm>
              <a:prstGeom prst="rect">
                <a:avLst/>
              </a:prstGeom>
              <a:blipFill>
                <a:blip r:embed="rId4"/>
                <a:stretch>
                  <a:fillRect t="-6557" b="-26230"/>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43AB6AC2-EB54-A51B-2C39-C0B2DC955191}"/>
              </a:ext>
            </a:extLst>
          </p:cNvPr>
          <p:cNvSpPr txBox="1"/>
          <p:nvPr/>
        </p:nvSpPr>
        <p:spPr>
          <a:xfrm>
            <a:off x="697937" y="1126199"/>
            <a:ext cx="4195798" cy="5378395"/>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altLang="zh-CN" sz="1600" dirty="0">
                <a:latin typeface="Comic Sans MS" pitchFamily="66" charset="0"/>
              </a:rPr>
              <a:t>Compute the effective stress-strain relationship by </a:t>
            </a:r>
            <a:r>
              <a:rPr lang="en-US" altLang="zh-CN" sz="1600" dirty="0">
                <a:solidFill>
                  <a:srgbClr val="FF0000"/>
                </a:solidFill>
                <a:latin typeface="Comic Sans MS" pitchFamily="66" charset="0"/>
              </a:rPr>
              <a:t>parallelly</a:t>
            </a:r>
            <a:r>
              <a:rPr lang="en-US" altLang="zh-CN" sz="1600" dirty="0">
                <a:latin typeface="Comic Sans MS" pitchFamily="66" charset="0"/>
              </a:rPr>
              <a:t> solving the </a:t>
            </a:r>
            <a:r>
              <a:rPr lang="en-US" altLang="zh-CN" sz="1600" dirty="0">
                <a:solidFill>
                  <a:srgbClr val="FF0000"/>
                </a:solidFill>
                <a:latin typeface="Comic Sans MS" pitchFamily="66" charset="0"/>
              </a:rPr>
              <a:t>microscopic RVE problem </a:t>
            </a:r>
            <a:r>
              <a:rPr lang="en-US" altLang="zh-CN" sz="1600" dirty="0">
                <a:latin typeface="Comic Sans MS" pitchFamily="66" charset="0"/>
              </a:rPr>
              <a:t>and the </a:t>
            </a:r>
            <a:r>
              <a:rPr lang="en-US" altLang="zh-CN" sz="1600" dirty="0">
                <a:solidFill>
                  <a:srgbClr val="FF0000"/>
                </a:solidFill>
                <a:latin typeface="Comic Sans MS" pitchFamily="66" charset="0"/>
              </a:rPr>
              <a:t>Macroscopic IBVP problem</a:t>
            </a:r>
            <a:r>
              <a:rPr lang="en-US" altLang="zh-CN" sz="1600" dirty="0">
                <a:latin typeface="Comic Sans MS" pitchFamily="66" charset="0"/>
              </a:rPr>
              <a:t>. </a:t>
            </a:r>
          </a:p>
          <a:p>
            <a:pPr marL="285750" indent="-285750">
              <a:spcAft>
                <a:spcPts val="300"/>
              </a:spcAft>
              <a:buFont typeface="Arial" panose="020B0604020202020204" pitchFamily="34" charset="0"/>
              <a:buChar char="•"/>
            </a:pPr>
            <a:endParaRPr lang="en-US" altLang="zh-CN" sz="1600" dirty="0">
              <a:latin typeface="Comic Sans MS" pitchFamily="66" charset="0"/>
            </a:endParaRPr>
          </a:p>
          <a:p>
            <a:pPr marL="285750" indent="-285750">
              <a:buFont typeface="Arial" panose="020B0604020202020204" pitchFamily="34" charset="0"/>
              <a:buChar char="•"/>
            </a:pPr>
            <a:r>
              <a:rPr lang="en-US" sz="1600" dirty="0">
                <a:latin typeface="Comic Sans MS" panose="030F0702030302020204" pitchFamily="66" charset="0"/>
              </a:rPr>
              <a:t>Solve the unit cell initial-boundary value problem at each time, at each macroscopic quadrature point. </a:t>
            </a:r>
            <a:endParaRPr lang="en-US" sz="1600" dirty="0">
              <a:solidFill>
                <a:srgbClr val="FF0000"/>
              </a:solidFill>
              <a:latin typeface="Comic Sans MS" panose="030F0702030302020204" pitchFamily="66" charset="0"/>
            </a:endParaRPr>
          </a:p>
          <a:p>
            <a:pPr marL="285750" indent="-285750">
              <a:buFont typeface="Arial" panose="020B0604020202020204" pitchFamily="34" charset="0"/>
              <a:buChar char="•"/>
            </a:pPr>
            <a:endParaRPr lang="en-US" sz="1600" dirty="0">
              <a:latin typeface="Comic Sans MS" panose="030F0702030302020204" pitchFamily="66" charset="0"/>
            </a:endParaRPr>
          </a:p>
          <a:p>
            <a:pPr marL="285750" indent="-285750">
              <a:buFont typeface="Arial" panose="020B0604020202020204" pitchFamily="34" charset="0"/>
              <a:buChar char="•"/>
            </a:pPr>
            <a:r>
              <a:rPr lang="en-US" sz="1600" dirty="0">
                <a:latin typeface="Comic Sans MS" panose="030F0702030302020204" pitchFamily="66" charset="0"/>
              </a:rPr>
              <a:t>Do not requires </a:t>
            </a:r>
            <a:r>
              <a:rPr lang="en-US" sz="1600" dirty="0">
                <a:solidFill>
                  <a:srgbClr val="FF0000"/>
                </a:solidFill>
                <a:latin typeface="Comic Sans MS" panose="030F0702030302020204" pitchFamily="66" charset="0"/>
              </a:rPr>
              <a:t>a priori postulate</a:t>
            </a:r>
            <a:r>
              <a:rPr lang="en-US" sz="1600" dirty="0">
                <a:latin typeface="Comic Sans MS" panose="030F0702030302020204" pitchFamily="66" charset="0"/>
              </a:rPr>
              <a:t>. </a:t>
            </a:r>
          </a:p>
          <a:p>
            <a:pPr marL="285750" indent="-285750">
              <a:buFont typeface="Arial" panose="020B0604020202020204" pitchFamily="34" charset="0"/>
              <a:buChar char="•"/>
            </a:pPr>
            <a:endParaRPr lang="en-US" sz="1600" dirty="0">
              <a:latin typeface="Comic Sans MS" panose="030F0702030302020204" pitchFamily="66" charset="0"/>
            </a:endParaRPr>
          </a:p>
          <a:p>
            <a:pPr marL="285750" indent="-285750">
              <a:buFont typeface="Arial" panose="020B0604020202020204" pitchFamily="34" charset="0"/>
              <a:buChar char="•"/>
            </a:pPr>
            <a:r>
              <a:rPr lang="en-US" sz="1600" dirty="0">
                <a:latin typeface="Comic Sans MS" panose="030F0702030302020204" pitchFamily="66" charset="0"/>
              </a:rPr>
              <a:t>E.g., no need to specify the material is isotropic/anisotropic, elastic/plastic etc., on macroscale. </a:t>
            </a:r>
          </a:p>
          <a:p>
            <a:pPr marL="285750" indent="-285750">
              <a:buFont typeface="Arial" panose="020B0604020202020204" pitchFamily="34" charset="0"/>
              <a:buChar char="•"/>
            </a:pPr>
            <a:endParaRPr lang="en-US" sz="1600" dirty="0">
              <a:latin typeface="Comic Sans MS" panose="030F0702030302020204" pitchFamily="66" charset="0"/>
            </a:endParaRPr>
          </a:p>
          <a:p>
            <a:pPr marL="285750" indent="-285750">
              <a:buFont typeface="Arial" panose="020B0604020202020204" pitchFamily="34" charset="0"/>
              <a:buChar char="•"/>
            </a:pPr>
            <a:r>
              <a:rPr lang="en-US" sz="1600" dirty="0">
                <a:latin typeface="Comic Sans MS" panose="030F0702030302020204" pitchFamily="66" charset="0"/>
              </a:rPr>
              <a:t>We can incorporate lower length scale physics. </a:t>
            </a:r>
          </a:p>
          <a:p>
            <a:pPr marL="285750" indent="-285750">
              <a:buFont typeface="Arial" panose="020B0604020202020204" pitchFamily="34" charset="0"/>
              <a:buChar char="•"/>
            </a:pPr>
            <a:endParaRPr lang="en-US" sz="1600" dirty="0">
              <a:solidFill>
                <a:srgbClr val="FF0000"/>
              </a:solidFill>
              <a:latin typeface="Comic Sans MS" panose="030F0702030302020204" pitchFamily="66" charset="0"/>
            </a:endParaRPr>
          </a:p>
          <a:p>
            <a:pPr marL="285750" indent="-285750">
              <a:buFont typeface="Arial" panose="020B0604020202020204" pitchFamily="34" charset="0"/>
              <a:buChar char="•"/>
            </a:pPr>
            <a:r>
              <a:rPr lang="en-US" sz="1600" dirty="0">
                <a:solidFill>
                  <a:srgbClr val="FF0000"/>
                </a:solidFill>
                <a:latin typeface="Comic Sans MS" panose="030F0702030302020204" pitchFamily="66" charset="0"/>
              </a:rPr>
              <a:t>Prohibitively expensive with history. </a:t>
            </a:r>
          </a:p>
          <a:p>
            <a:pPr marL="285750" indent="-285750">
              <a:spcAft>
                <a:spcPts val="300"/>
              </a:spcAft>
              <a:buFont typeface="Arial" panose="020B0604020202020204" pitchFamily="34" charset="0"/>
              <a:buChar char="•"/>
            </a:pPr>
            <a:endParaRPr lang="en-US" altLang="zh-CN" sz="1600" dirty="0">
              <a:latin typeface="Comic Sans MS" pitchFamily="66" charset="0"/>
            </a:endParaRPr>
          </a:p>
          <a:p>
            <a:pPr marL="285750" indent="-285750">
              <a:spcAft>
                <a:spcPts val="300"/>
              </a:spcAft>
              <a:buFont typeface="Arial" panose="020B0604020202020204" pitchFamily="34" charset="0"/>
              <a:buChar char="•"/>
            </a:pPr>
            <a:endParaRPr lang="en-US" altLang="zh-CN" sz="1600" dirty="0">
              <a:latin typeface="Comic Sans MS" pitchFamily="66" charset="0"/>
            </a:endParaRPr>
          </a:p>
        </p:txBody>
      </p:sp>
      <p:sp>
        <p:nvSpPr>
          <p:cNvPr id="10" name="TextBox 9">
            <a:extLst>
              <a:ext uri="{FF2B5EF4-FFF2-40B4-BE49-F238E27FC236}">
                <a16:creationId xmlns:a16="http://schemas.microsoft.com/office/drawing/2014/main" id="{3C88A7F4-5A1F-C4D1-B47B-0CC2187B6651}"/>
              </a:ext>
            </a:extLst>
          </p:cNvPr>
          <p:cNvSpPr txBox="1"/>
          <p:nvPr/>
        </p:nvSpPr>
        <p:spPr>
          <a:xfrm>
            <a:off x="5638800" y="2971800"/>
            <a:ext cx="65" cy="276999"/>
          </a:xfrm>
          <a:prstGeom prst="rect">
            <a:avLst/>
          </a:prstGeom>
          <a:noFill/>
        </p:spPr>
        <p:txBody>
          <a:bodyPr wrap="none" lIns="0" tIns="0" rIns="0" bIns="0" rtlCol="0">
            <a:spAutoFit/>
          </a:bodyPr>
          <a:lstStyle/>
          <a:p>
            <a:endParaRPr lang="en-US" dirty="0"/>
          </a:p>
        </p:txBody>
      </p:sp>
      <p:sp>
        <p:nvSpPr>
          <p:cNvPr id="26" name="TextBox 10">
            <a:extLst>
              <a:ext uri="{FF2B5EF4-FFF2-40B4-BE49-F238E27FC236}">
                <a16:creationId xmlns:a16="http://schemas.microsoft.com/office/drawing/2014/main" id="{27C14D7A-5BFE-4782-AE69-13CE055BDBFD}"/>
              </a:ext>
            </a:extLst>
          </p:cNvPr>
          <p:cNvSpPr txBox="1"/>
          <p:nvPr/>
        </p:nvSpPr>
        <p:spPr>
          <a:xfrm>
            <a:off x="6584681" y="1046646"/>
            <a:ext cx="4172859"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rgbClr val="FF0000"/>
                </a:solidFill>
                <a:latin typeface="Comic Sans MS" panose="030F0702030302020204" pitchFamily="66" charset="0"/>
              </a:rPr>
              <a:t>Two scale problem</a:t>
            </a:r>
            <a:endParaRPr lang="en-US" sz="1800" dirty="0">
              <a:solidFill>
                <a:srgbClr val="FF0000"/>
              </a:solidFill>
              <a:latin typeface="Comic Sans MS" panose="030F0702030302020204" pitchFamily="66" charset="0"/>
            </a:endParaRPr>
          </a:p>
        </p:txBody>
      </p:sp>
      <p:grpSp>
        <p:nvGrpSpPr>
          <p:cNvPr id="27" name="Group 26">
            <a:extLst>
              <a:ext uri="{FF2B5EF4-FFF2-40B4-BE49-F238E27FC236}">
                <a16:creationId xmlns:a16="http://schemas.microsoft.com/office/drawing/2014/main" id="{0635A7F4-4D13-4107-916A-F0C9CA5BA1DA}"/>
              </a:ext>
            </a:extLst>
          </p:cNvPr>
          <p:cNvGrpSpPr/>
          <p:nvPr/>
        </p:nvGrpSpPr>
        <p:grpSpPr>
          <a:xfrm>
            <a:off x="4009837" y="1785732"/>
            <a:ext cx="8439525" cy="2840445"/>
            <a:chOff x="475875" y="1136651"/>
            <a:chExt cx="10046608" cy="3381332"/>
          </a:xfrm>
        </p:grpSpPr>
        <p:pic>
          <p:nvPicPr>
            <p:cNvPr id="31" name="Picture 30">
              <a:extLst>
                <a:ext uri="{FF2B5EF4-FFF2-40B4-BE49-F238E27FC236}">
                  <a16:creationId xmlns:a16="http://schemas.microsoft.com/office/drawing/2014/main" id="{AF81C48F-D4AD-4F24-9DA0-8F2F85805F1B}"/>
                </a:ext>
              </a:extLst>
            </p:cNvPr>
            <p:cNvPicPr>
              <a:picLocks noChangeAspect="1"/>
            </p:cNvPicPr>
            <p:nvPr/>
          </p:nvPicPr>
          <p:blipFill rotWithShape="1">
            <a:blip r:embed="rId5"/>
            <a:srcRect t="16748" b="10731"/>
            <a:stretch/>
          </p:blipFill>
          <p:spPr>
            <a:xfrm>
              <a:off x="2217737" y="1136651"/>
              <a:ext cx="7756525" cy="2667000"/>
            </a:xfrm>
            <a:prstGeom prst="rect">
              <a:avLst/>
            </a:prstGeom>
          </p:spPr>
        </p:pic>
        <p:sp>
          <p:nvSpPr>
            <p:cNvPr id="32" name="TextBox 30">
              <a:extLst>
                <a:ext uri="{FF2B5EF4-FFF2-40B4-BE49-F238E27FC236}">
                  <a16:creationId xmlns:a16="http://schemas.microsoft.com/office/drawing/2014/main" id="{FCD1E1F2-D223-4FFC-9DC8-ED4F89BBAAC9}"/>
                </a:ext>
              </a:extLst>
            </p:cNvPr>
            <p:cNvSpPr txBox="1"/>
            <p:nvPr/>
          </p:nvSpPr>
          <p:spPr>
            <a:xfrm>
              <a:off x="6672567" y="3803651"/>
              <a:ext cx="3849916"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rgbClr val="FF0000"/>
                  </a:solidFill>
                  <a:latin typeface="Comic Sans MS" panose="030F0702030302020204" pitchFamily="66" charset="0"/>
                </a:rPr>
                <a:t>Macroscale</a:t>
              </a:r>
            </a:p>
          </p:txBody>
        </p:sp>
        <p:sp>
          <p:nvSpPr>
            <p:cNvPr id="33" name="TextBox 31">
              <a:extLst>
                <a:ext uri="{FF2B5EF4-FFF2-40B4-BE49-F238E27FC236}">
                  <a16:creationId xmlns:a16="http://schemas.microsoft.com/office/drawing/2014/main" id="{3E18FB59-686F-4464-87EC-E953CAAE8405}"/>
                </a:ext>
              </a:extLst>
            </p:cNvPr>
            <p:cNvSpPr txBox="1"/>
            <p:nvPr/>
          </p:nvSpPr>
          <p:spPr>
            <a:xfrm>
              <a:off x="1598917" y="3803651"/>
              <a:ext cx="3849916"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rgbClr val="FF0000"/>
                  </a:solidFill>
                  <a:latin typeface="Comic Sans MS" panose="030F0702030302020204" pitchFamily="66" charset="0"/>
                </a:rPr>
                <a:t>Microscale</a:t>
              </a:r>
            </a:p>
          </p:txBody>
        </p:sp>
        <mc:AlternateContent xmlns:mc="http://schemas.openxmlformats.org/markup-compatibility/2006" xmlns:a14="http://schemas.microsoft.com/office/drawing/2010/main">
          <mc:Choice Requires="a14">
            <p:sp>
              <p:nvSpPr>
                <p:cNvPr id="36" name="TextBox 45">
                  <a:extLst>
                    <a:ext uri="{FF2B5EF4-FFF2-40B4-BE49-F238E27FC236}">
                      <a16:creationId xmlns:a16="http://schemas.microsoft.com/office/drawing/2014/main" id="{AF0A5BE3-6F9B-47B6-8CC5-D3EC1DB04177}"/>
                    </a:ext>
                  </a:extLst>
                </p:cNvPr>
                <p:cNvSpPr txBox="1"/>
                <p:nvPr/>
              </p:nvSpPr>
              <p:spPr>
                <a:xfrm>
                  <a:off x="475875" y="4078322"/>
                  <a:ext cx="6096000" cy="439661"/>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tx1"/>
                      </a:solidFill>
                      <a:latin typeface="Comic Sans MS" panose="030F0702030302020204" pitchFamily="66" charset="0"/>
                    </a:rPr>
                    <a:t>(</a:t>
                  </a:r>
                  <a14:m>
                    <m:oMath xmlns:m="http://schemas.openxmlformats.org/officeDocument/2006/math">
                      <m:r>
                        <a:rPr lang="en-US" b="0" i="0" smtClean="0">
                          <a:solidFill>
                            <a:srgbClr val="0070C0"/>
                          </a:solidFill>
                          <a:latin typeface="Cambria Math" panose="02040503050406030204" pitchFamily="18" charset="0"/>
                          <a:ea typeface="Cambria Math" panose="02040503050406030204" pitchFamily="18" charset="0"/>
                        </a:rPr>
                        <m:t> </m:t>
                      </m:r>
                    </m:oMath>
                  </a14:m>
                  <a:r>
                    <a:rPr lang="en-US" dirty="0">
                      <a:solidFill>
                        <a:schemeClr val="tx1"/>
                      </a:solidFill>
                      <a:latin typeface="Comic Sans MS" panose="030F0702030302020204" pitchFamily="66" charset="0"/>
                    </a:rPr>
                    <a:t>periodic)</a:t>
                  </a:r>
                </a:p>
              </p:txBody>
            </p:sp>
          </mc:Choice>
          <mc:Fallback xmlns="">
            <p:sp>
              <p:nvSpPr>
                <p:cNvPr id="36" name="TextBox 45">
                  <a:extLst>
                    <a:ext uri="{FF2B5EF4-FFF2-40B4-BE49-F238E27FC236}">
                      <a16:creationId xmlns:a16="http://schemas.microsoft.com/office/drawing/2014/main" id="{AF0A5BE3-6F9B-47B6-8CC5-D3EC1DB04177}"/>
                    </a:ext>
                  </a:extLst>
                </p:cNvPr>
                <p:cNvSpPr txBox="1">
                  <a:spLocks noRot="1" noChangeAspect="1" noMove="1" noResize="1" noEditPoints="1" noAdjustHandles="1" noChangeArrowheads="1" noChangeShapeType="1" noTextEdit="1"/>
                </p:cNvSpPr>
                <p:nvPr/>
              </p:nvSpPr>
              <p:spPr>
                <a:xfrm>
                  <a:off x="475875" y="4078322"/>
                  <a:ext cx="6096000" cy="439661"/>
                </a:xfrm>
                <a:prstGeom prst="rect">
                  <a:avLst/>
                </a:prstGeom>
                <a:blipFill>
                  <a:blip r:embed="rId6"/>
                  <a:stretch>
                    <a:fillRect t="-6557" b="-26230"/>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29" name="TextBox 46">
                <a:extLst>
                  <a:ext uri="{FF2B5EF4-FFF2-40B4-BE49-F238E27FC236}">
                    <a16:creationId xmlns:a16="http://schemas.microsoft.com/office/drawing/2014/main" id="{34F1B3C4-EC53-4818-899A-DB7F59F00F08}"/>
                  </a:ext>
                </a:extLst>
              </p:cNvPr>
              <p:cNvSpPr txBox="1"/>
              <p:nvPr/>
            </p:nvSpPr>
            <p:spPr>
              <a:xfrm>
                <a:off x="7165642" y="3219099"/>
                <a:ext cx="3116622" cy="31547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acc>
                        <m:accPr>
                          <m:chr m:val="̂"/>
                          <m:ctrlPr>
                            <a:rPr lang="en-US" sz="1450" b="0" i="1" smtClean="0">
                              <a:solidFill>
                                <a:srgbClr val="0070C0"/>
                              </a:solidFill>
                              <a:latin typeface="Cambria Math" panose="02040503050406030204" pitchFamily="18" charset="0"/>
                            </a:rPr>
                          </m:ctrlPr>
                        </m:accPr>
                        <m:e>
                          <m:r>
                            <a:rPr lang="en-US" sz="1450" b="0" i="1" smtClean="0">
                              <a:solidFill>
                                <a:srgbClr val="0070C0"/>
                              </a:solidFill>
                              <a:latin typeface="Cambria Math" panose="02040503050406030204" pitchFamily="18" charset="0"/>
                            </a:rPr>
                            <m:t>𝜎</m:t>
                          </m:r>
                        </m:e>
                      </m:acc>
                      <m:d>
                        <m:dPr>
                          <m:ctrlPr>
                            <a:rPr lang="en-US" sz="1450" b="0" i="1" smtClean="0">
                              <a:solidFill>
                                <a:srgbClr val="0070C0"/>
                              </a:solidFill>
                              <a:latin typeface="Cambria Math" panose="02040503050406030204" pitchFamily="18" charset="0"/>
                            </a:rPr>
                          </m:ctrlPr>
                        </m:dPr>
                        <m:e>
                          <m:r>
                            <a:rPr lang="en-US" sz="1450" b="0" i="1" smtClean="0">
                              <a:solidFill>
                                <a:srgbClr val="0070C0"/>
                              </a:solidFill>
                              <a:latin typeface="Cambria Math" panose="02040503050406030204" pitchFamily="18" charset="0"/>
                            </a:rPr>
                            <m:t>𝑥</m:t>
                          </m:r>
                          <m:r>
                            <a:rPr lang="en-US" sz="1450" b="0" i="1" smtClean="0">
                              <a:solidFill>
                                <a:srgbClr val="0070C0"/>
                              </a:solidFill>
                              <a:latin typeface="Cambria Math" panose="02040503050406030204" pitchFamily="18" charset="0"/>
                            </a:rPr>
                            <m:t>,</m:t>
                          </m:r>
                          <m:r>
                            <a:rPr lang="en-US" sz="1450" b="0" i="1" smtClean="0">
                              <a:solidFill>
                                <a:srgbClr val="0070C0"/>
                              </a:solidFill>
                              <a:latin typeface="Cambria Math" panose="02040503050406030204" pitchFamily="18" charset="0"/>
                            </a:rPr>
                            <m:t>𝑡</m:t>
                          </m:r>
                        </m:e>
                      </m:d>
                    </m:oMath>
                  </m:oMathPara>
                </a14:m>
                <a:endParaRPr lang="en-US" sz="1450" dirty="0">
                  <a:solidFill>
                    <a:srgbClr val="0070C0"/>
                  </a:solidFill>
                </a:endParaRPr>
              </a:p>
            </p:txBody>
          </p:sp>
        </mc:Choice>
        <mc:Fallback xmlns="">
          <p:sp>
            <p:nvSpPr>
              <p:cNvPr id="29" name="TextBox 46">
                <a:extLst>
                  <a:ext uri="{FF2B5EF4-FFF2-40B4-BE49-F238E27FC236}">
                    <a16:creationId xmlns:a16="http://schemas.microsoft.com/office/drawing/2014/main" id="{34F1B3C4-EC53-4818-899A-DB7F59F00F08}"/>
                  </a:ext>
                </a:extLst>
              </p:cNvPr>
              <p:cNvSpPr txBox="1">
                <a:spLocks noRot="1" noChangeAspect="1" noMove="1" noResize="1" noEditPoints="1" noAdjustHandles="1" noChangeArrowheads="1" noChangeShapeType="1" noTextEdit="1"/>
              </p:cNvSpPr>
              <p:nvPr/>
            </p:nvSpPr>
            <p:spPr>
              <a:xfrm>
                <a:off x="7165642" y="3219099"/>
                <a:ext cx="3116622" cy="315471"/>
              </a:xfrm>
              <a:prstGeom prst="rect">
                <a:avLst/>
              </a:prstGeom>
              <a:blipFill>
                <a:blip r:embed="rId7"/>
                <a:stretch>
                  <a:fillRect t="-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47">
                <a:extLst>
                  <a:ext uri="{FF2B5EF4-FFF2-40B4-BE49-F238E27FC236}">
                    <a16:creationId xmlns:a16="http://schemas.microsoft.com/office/drawing/2014/main" id="{9CB64AD0-2845-4931-B1D3-8A6436E3A9E4}"/>
                  </a:ext>
                </a:extLst>
              </p:cNvPr>
              <p:cNvSpPr txBox="1"/>
              <p:nvPr/>
            </p:nvSpPr>
            <p:spPr>
              <a:xfrm>
                <a:off x="7721138" y="2205652"/>
                <a:ext cx="1911164" cy="353943"/>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700" b="0" dirty="0">
                    <a:solidFill>
                      <a:srgbClr val="0070C0"/>
                    </a:solidFill>
                  </a:rPr>
                  <a:t>{</a:t>
                </a:r>
                <a14:m>
                  <m:oMath xmlns:m="http://schemas.openxmlformats.org/officeDocument/2006/math">
                    <m:acc>
                      <m:accPr>
                        <m:chr m:val="̂"/>
                        <m:ctrlPr>
                          <a:rPr lang="en-US" sz="1700" b="0" i="1" smtClean="0">
                            <a:solidFill>
                              <a:srgbClr val="0070C0"/>
                            </a:solidFill>
                            <a:latin typeface="Cambria Math" panose="02040503050406030204" pitchFamily="18" charset="0"/>
                          </a:rPr>
                        </m:ctrlPr>
                      </m:accPr>
                      <m:e>
                        <m:r>
                          <a:rPr lang="en-US" sz="1700" b="0" i="1" smtClean="0">
                            <a:solidFill>
                              <a:srgbClr val="0070C0"/>
                            </a:solidFill>
                            <a:latin typeface="Cambria Math" panose="02040503050406030204" pitchFamily="18" charset="0"/>
                          </a:rPr>
                          <m:t>𝜖</m:t>
                        </m:r>
                      </m:e>
                    </m:acc>
                    <m:d>
                      <m:dPr>
                        <m:ctrlPr>
                          <a:rPr lang="en-US" sz="1700" b="0" i="1" smtClean="0">
                            <a:solidFill>
                              <a:srgbClr val="0070C0"/>
                            </a:solidFill>
                            <a:latin typeface="Cambria Math" panose="02040503050406030204" pitchFamily="18" charset="0"/>
                          </a:rPr>
                        </m:ctrlPr>
                      </m:dPr>
                      <m:e>
                        <m:r>
                          <a:rPr lang="en-US" sz="1700" b="0" i="1" smtClean="0">
                            <a:solidFill>
                              <a:srgbClr val="0070C0"/>
                            </a:solidFill>
                            <a:latin typeface="Cambria Math" panose="02040503050406030204" pitchFamily="18" charset="0"/>
                          </a:rPr>
                          <m:t>𝑥</m:t>
                        </m:r>
                        <m:r>
                          <a:rPr lang="en-US" sz="1700" b="0" i="1" smtClean="0">
                            <a:solidFill>
                              <a:srgbClr val="0070C0"/>
                            </a:solidFill>
                            <a:latin typeface="Cambria Math" panose="02040503050406030204" pitchFamily="18" charset="0"/>
                          </a:rPr>
                          <m:t>,</m:t>
                        </m:r>
                        <m:r>
                          <a:rPr lang="en-US" sz="1700" b="0" i="1" smtClean="0">
                            <a:solidFill>
                              <a:srgbClr val="0070C0"/>
                            </a:solidFill>
                            <a:latin typeface="Cambria Math" panose="02040503050406030204" pitchFamily="18" charset="0"/>
                            <a:ea typeface="Cambria Math" panose="02040503050406030204" pitchFamily="18" charset="0"/>
                          </a:rPr>
                          <m:t>𝜏</m:t>
                        </m:r>
                      </m:e>
                    </m:d>
                    <m:r>
                      <a:rPr lang="en-US" sz="1700" b="0" i="1" smtClean="0">
                        <a:solidFill>
                          <a:srgbClr val="0070C0"/>
                        </a:solidFill>
                        <a:latin typeface="Cambria Math" panose="02040503050406030204" pitchFamily="18" charset="0"/>
                      </a:rPr>
                      <m:t>:</m:t>
                    </m:r>
                    <m:r>
                      <a:rPr lang="en-US" sz="1700" i="1">
                        <a:solidFill>
                          <a:srgbClr val="0070C0"/>
                        </a:solidFill>
                        <a:latin typeface="Cambria Math" panose="02040503050406030204" pitchFamily="18" charset="0"/>
                        <a:ea typeface="Cambria Math" panose="02040503050406030204" pitchFamily="18" charset="0"/>
                      </a:rPr>
                      <m:t>𝜏</m:t>
                    </m:r>
                    <m:r>
                      <a:rPr lang="en-US" sz="1700" i="1" smtClean="0">
                        <a:solidFill>
                          <a:srgbClr val="0070C0"/>
                        </a:solidFill>
                        <a:latin typeface="Cambria Math" panose="02040503050406030204" pitchFamily="18" charset="0"/>
                        <a:ea typeface="Cambria Math" panose="02040503050406030204" pitchFamily="18" charset="0"/>
                      </a:rPr>
                      <m:t>∈</m:t>
                    </m:r>
                    <m:r>
                      <a:rPr lang="en-US" sz="1700" b="0" i="1" smtClean="0">
                        <a:solidFill>
                          <a:srgbClr val="0070C0"/>
                        </a:solidFill>
                        <a:latin typeface="Cambria Math" panose="02040503050406030204" pitchFamily="18" charset="0"/>
                        <a:ea typeface="Cambria Math" panose="02040503050406030204" pitchFamily="18" charset="0"/>
                      </a:rPr>
                      <m:t>(0,</m:t>
                    </m:r>
                    <m:r>
                      <a:rPr lang="en-US" sz="1700" b="0" i="1" smtClean="0">
                        <a:solidFill>
                          <a:srgbClr val="0070C0"/>
                        </a:solidFill>
                        <a:latin typeface="Cambria Math" panose="02040503050406030204" pitchFamily="18" charset="0"/>
                        <a:ea typeface="Cambria Math" panose="02040503050406030204" pitchFamily="18" charset="0"/>
                      </a:rPr>
                      <m:t>𝑡</m:t>
                    </m:r>
                    <m:r>
                      <a:rPr lang="en-US" sz="1700" b="0" i="1" smtClean="0">
                        <a:solidFill>
                          <a:srgbClr val="0070C0"/>
                        </a:solidFill>
                        <a:latin typeface="Cambria Math" panose="02040503050406030204" pitchFamily="18" charset="0"/>
                        <a:ea typeface="Cambria Math" panose="02040503050406030204" pitchFamily="18" charset="0"/>
                      </a:rPr>
                      <m:t>)}</m:t>
                    </m:r>
                  </m:oMath>
                </a14:m>
                <a:endParaRPr lang="en-US" sz="1700" dirty="0">
                  <a:solidFill>
                    <a:srgbClr val="0070C0"/>
                  </a:solidFill>
                </a:endParaRPr>
              </a:p>
            </p:txBody>
          </p:sp>
        </mc:Choice>
        <mc:Fallback xmlns="">
          <p:sp>
            <p:nvSpPr>
              <p:cNvPr id="30" name="TextBox 47">
                <a:extLst>
                  <a:ext uri="{FF2B5EF4-FFF2-40B4-BE49-F238E27FC236}">
                    <a16:creationId xmlns:a16="http://schemas.microsoft.com/office/drawing/2014/main" id="{9CB64AD0-2845-4931-B1D3-8A6436E3A9E4}"/>
                  </a:ext>
                </a:extLst>
              </p:cNvPr>
              <p:cNvSpPr txBox="1">
                <a:spLocks noRot="1" noChangeAspect="1" noMove="1" noResize="1" noEditPoints="1" noAdjustHandles="1" noChangeArrowheads="1" noChangeShapeType="1" noTextEdit="1"/>
              </p:cNvSpPr>
              <p:nvPr/>
            </p:nvSpPr>
            <p:spPr>
              <a:xfrm>
                <a:off x="7721138" y="2205652"/>
                <a:ext cx="1911164" cy="353943"/>
              </a:xfrm>
              <a:prstGeom prst="rect">
                <a:avLst/>
              </a:prstGeom>
              <a:blipFill>
                <a:blip r:embed="rId8"/>
                <a:stretch>
                  <a:fillRect l="-2236" t="-6897" b="-22414"/>
                </a:stretch>
              </a:blipFill>
            </p:spPr>
            <p:txBody>
              <a:bodyPr/>
              <a:lstStyle/>
              <a:p>
                <a:r>
                  <a:rPr lang="en-US">
                    <a:noFill/>
                  </a:rPr>
                  <a:t> </a:t>
                </a:r>
              </a:p>
            </p:txBody>
          </p:sp>
        </mc:Fallback>
      </mc:AlternateContent>
    </p:spTree>
    <p:extLst>
      <p:ext uri="{BB962C8B-B14F-4D97-AF65-F5344CB8AC3E}">
        <p14:creationId xmlns:p14="http://schemas.microsoft.com/office/powerpoint/2010/main" val="1819920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DB0C14-EEAD-450B-8E5E-0A11B4D9387C}"/>
              </a:ext>
            </a:extLst>
          </p:cNvPr>
          <p:cNvPicPr>
            <a:picLocks noChangeAspect="1"/>
          </p:cNvPicPr>
          <p:nvPr/>
        </p:nvPicPr>
        <p:blipFill>
          <a:blip r:embed="rId3"/>
          <a:stretch>
            <a:fillRect/>
          </a:stretch>
        </p:blipFill>
        <p:spPr>
          <a:xfrm>
            <a:off x="424051" y="2056242"/>
            <a:ext cx="6738168" cy="2356108"/>
          </a:xfrm>
          <a:prstGeom prst="rect">
            <a:avLst/>
          </a:prstGeom>
        </p:spPr>
      </p:pic>
      <p:sp>
        <p:nvSpPr>
          <p:cNvPr id="28" name="Subtitle 2">
            <a:extLst>
              <a:ext uri="{FF2B5EF4-FFF2-40B4-BE49-F238E27FC236}">
                <a16:creationId xmlns:a16="http://schemas.microsoft.com/office/drawing/2014/main" id="{EE050BA8-A95C-4AD4-9566-614B7222B9F8}"/>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Learning based multiscale modeling</a:t>
            </a:r>
            <a:endParaRPr lang="en-US" dirty="0"/>
          </a:p>
        </p:txBody>
      </p:sp>
      <p:sp>
        <p:nvSpPr>
          <p:cNvPr id="21" name="TextBox 20">
            <a:extLst>
              <a:ext uri="{FF2B5EF4-FFF2-40B4-BE49-F238E27FC236}">
                <a16:creationId xmlns:a16="http://schemas.microsoft.com/office/drawing/2014/main" id="{3B139967-6FB4-4889-82C2-16B466AAF4C5}"/>
              </a:ext>
            </a:extLst>
          </p:cNvPr>
          <p:cNvSpPr txBox="1"/>
          <p:nvPr/>
        </p:nvSpPr>
        <p:spPr>
          <a:xfrm>
            <a:off x="7239787" y="1146076"/>
            <a:ext cx="4361664" cy="1477328"/>
          </a:xfrm>
          <a:prstGeom prst="rect">
            <a:avLst/>
          </a:prstGeom>
          <a:noFill/>
          <a:ln>
            <a:solidFill>
              <a:schemeClr val="tx1"/>
            </a:solidFill>
          </a:ln>
        </p:spPr>
        <p:txBody>
          <a:bodyPr wrap="square" rtlCol="0">
            <a:spAutoFit/>
          </a:bodyPr>
          <a:lstStyle/>
          <a:p>
            <a:pPr marL="285750" indent="-285750" algn="just">
              <a:buFont typeface="Arial" panose="020B0604020202020204" pitchFamily="34" charset="0"/>
              <a:buChar char="•"/>
            </a:pPr>
            <a:r>
              <a:rPr lang="en-US" altLang="zh-CN" dirty="0">
                <a:latin typeface="Comic Sans MS" pitchFamily="66" charset="0"/>
              </a:rPr>
              <a:t>Neural operators as a </a:t>
            </a:r>
            <a:r>
              <a:rPr lang="en-US" altLang="zh-CN" dirty="0">
                <a:solidFill>
                  <a:srgbClr val="FF0000"/>
                </a:solidFill>
                <a:latin typeface="Comic Sans MS" pitchFamily="66" charset="0"/>
              </a:rPr>
              <a:t>surrogate model</a:t>
            </a:r>
            <a:r>
              <a:rPr lang="en-US" altLang="zh-CN" dirty="0">
                <a:latin typeface="Comic Sans MS" pitchFamily="66" charset="0"/>
              </a:rPr>
              <a:t> for the RVE IBVP problem. </a:t>
            </a:r>
          </a:p>
          <a:p>
            <a:pPr marL="285750" indent="-285750" algn="just">
              <a:buFont typeface="Arial" panose="020B0604020202020204" pitchFamily="34" charset="0"/>
              <a:buChar char="•"/>
            </a:pPr>
            <a:endParaRPr lang="en-US" altLang="zh-CN" dirty="0">
              <a:latin typeface="Comic Sans MS" pitchFamily="66" charset="0"/>
            </a:endParaRPr>
          </a:p>
          <a:p>
            <a:pPr marL="285750" indent="-285750" algn="just">
              <a:buFont typeface="Arial" panose="020B0604020202020204" pitchFamily="34" charset="0"/>
              <a:buChar char="•"/>
            </a:pPr>
            <a:r>
              <a:rPr lang="en-US" altLang="zh-CN" dirty="0">
                <a:latin typeface="Comic Sans MS" pitchFamily="66" charset="0"/>
              </a:rPr>
              <a:t>Macroscale problem solved using Finite Element scheme. </a:t>
            </a:r>
          </a:p>
        </p:txBody>
      </p:sp>
      <p:sp>
        <p:nvSpPr>
          <p:cNvPr id="22" name="TextBox 21">
            <a:extLst>
              <a:ext uri="{FF2B5EF4-FFF2-40B4-BE49-F238E27FC236}">
                <a16:creationId xmlns:a16="http://schemas.microsoft.com/office/drawing/2014/main" id="{21E23AC3-D6D5-405F-BCE7-EFC247B07D67}"/>
              </a:ext>
            </a:extLst>
          </p:cNvPr>
          <p:cNvSpPr txBox="1"/>
          <p:nvPr/>
        </p:nvSpPr>
        <p:spPr>
          <a:xfrm>
            <a:off x="7334189" y="689521"/>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Learning based multiscale modeling</a:t>
            </a:r>
          </a:p>
        </p:txBody>
      </p:sp>
      <p:sp>
        <p:nvSpPr>
          <p:cNvPr id="4" name="Oval 3">
            <a:extLst>
              <a:ext uri="{FF2B5EF4-FFF2-40B4-BE49-F238E27FC236}">
                <a16:creationId xmlns:a16="http://schemas.microsoft.com/office/drawing/2014/main" id="{30547E9F-C5D7-4CA8-84B6-769279523047}"/>
              </a:ext>
            </a:extLst>
          </p:cNvPr>
          <p:cNvSpPr/>
          <p:nvPr/>
        </p:nvSpPr>
        <p:spPr>
          <a:xfrm>
            <a:off x="596001" y="2257898"/>
            <a:ext cx="2063360" cy="20633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800A3C-11FE-4F3D-B462-4D10F2BA359B}"/>
              </a:ext>
            </a:extLst>
          </p:cNvPr>
          <p:cNvSpPr txBox="1"/>
          <p:nvPr/>
        </p:nvSpPr>
        <p:spPr>
          <a:xfrm>
            <a:off x="1901369" y="1509710"/>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Two scale problem in stress analysis</a:t>
            </a:r>
          </a:p>
        </p:txBody>
      </p:sp>
      <p:sp>
        <p:nvSpPr>
          <p:cNvPr id="27" name="TextBox 26">
            <a:extLst>
              <a:ext uri="{FF2B5EF4-FFF2-40B4-BE49-F238E27FC236}">
                <a16:creationId xmlns:a16="http://schemas.microsoft.com/office/drawing/2014/main" id="{52B9B300-9FCC-4C84-B135-F39EBE8023C1}"/>
              </a:ext>
            </a:extLst>
          </p:cNvPr>
          <p:cNvSpPr txBox="1"/>
          <p:nvPr/>
        </p:nvSpPr>
        <p:spPr>
          <a:xfrm>
            <a:off x="7040354" y="3855474"/>
            <a:ext cx="465345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Efficient specially for nonlinear problem</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64A44DCF-CC51-429D-908E-DCAA98BB88EB}"/>
                  </a:ext>
                </a:extLst>
              </p:cNvPr>
              <p:cNvSpPr txBox="1"/>
              <p:nvPr/>
            </p:nvSpPr>
            <p:spPr>
              <a:xfrm>
                <a:off x="7239787" y="4482294"/>
                <a:ext cx="4361664" cy="369332"/>
              </a:xfrm>
              <a:prstGeom prst="rect">
                <a:avLst/>
              </a:prstGeom>
              <a:noFill/>
              <a:ln>
                <a:solidFill>
                  <a:schemeClr val="tx1"/>
                </a:solidFill>
              </a:ln>
            </p:spPr>
            <p:txBody>
              <a:bodyPr wrap="square" rtlCol="0">
                <a:spAutoFit/>
              </a:bodyPr>
              <a:lstStyle/>
              <a:p>
                <a:pPr marL="285750" indent="-285750" algn="just">
                  <a:buFont typeface="Arial" panose="020B0604020202020204" pitchFamily="34" charset="0"/>
                  <a:buChar char="•"/>
                </a:pPr>
                <a14:m>
                  <m:oMath xmlns:m="http://schemas.openxmlformats.org/officeDocument/2006/math">
                    <m:sSup>
                      <m:sSupPr>
                        <m:ctrlPr>
                          <a:rPr lang="en-US" altLang="zh-CN" i="1" dirty="0" smtClean="0">
                            <a:solidFill>
                              <a:srgbClr val="FF0000"/>
                            </a:solidFill>
                            <a:latin typeface="Cambria Math" panose="02040503050406030204" pitchFamily="18" charset="0"/>
                          </a:rPr>
                        </m:ctrlPr>
                      </m:sSupPr>
                      <m:e>
                        <m:r>
                          <a:rPr lang="en-US" altLang="zh-CN" i="1" dirty="0" smtClean="0">
                            <a:solidFill>
                              <a:srgbClr val="FF0000"/>
                            </a:solidFill>
                            <a:latin typeface="Cambria Math" panose="02040503050406030204" pitchFamily="18" charset="0"/>
                          </a:rPr>
                          <m:t>10</m:t>
                        </m:r>
                      </m:e>
                      <m:sup>
                        <m:r>
                          <a:rPr lang="en-US" altLang="zh-CN" i="1" dirty="0" smtClean="0">
                            <a:solidFill>
                              <a:srgbClr val="FF0000"/>
                            </a:solidFill>
                            <a:latin typeface="Cambria Math" panose="02040503050406030204" pitchFamily="18" charset="0"/>
                          </a:rPr>
                          <m:t>6</m:t>
                        </m:r>
                      </m:sup>
                    </m:sSup>
                  </m:oMath>
                </a14:m>
                <a:r>
                  <a:rPr lang="en-US" altLang="zh-CN" dirty="0">
                    <a:latin typeface="Comic Sans MS" pitchFamily="66" charset="0"/>
                  </a:rPr>
                  <a:t>  faster!  </a:t>
                </a:r>
              </a:p>
            </p:txBody>
          </p:sp>
        </mc:Choice>
        <mc:Fallback xmlns="">
          <p:sp>
            <p:nvSpPr>
              <p:cNvPr id="33" name="TextBox 32">
                <a:extLst>
                  <a:ext uri="{FF2B5EF4-FFF2-40B4-BE49-F238E27FC236}">
                    <a16:creationId xmlns:a16="http://schemas.microsoft.com/office/drawing/2014/main" id="{64A44DCF-CC51-429D-908E-DCAA98BB88EB}"/>
                  </a:ext>
                </a:extLst>
              </p:cNvPr>
              <p:cNvSpPr txBox="1">
                <a:spLocks noRot="1" noChangeAspect="1" noMove="1" noResize="1" noEditPoints="1" noAdjustHandles="1" noChangeArrowheads="1" noChangeShapeType="1" noTextEdit="1"/>
              </p:cNvSpPr>
              <p:nvPr/>
            </p:nvSpPr>
            <p:spPr>
              <a:xfrm>
                <a:off x="7239787" y="4482294"/>
                <a:ext cx="4361664" cy="369332"/>
              </a:xfrm>
              <a:prstGeom prst="rect">
                <a:avLst/>
              </a:prstGeom>
              <a:blipFill>
                <a:blip r:embed="rId4"/>
                <a:stretch>
                  <a:fillRect l="-837" t="-4762" b="-23810"/>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8925BA05-0C23-467F-AC0A-E3E8C7CC6EFF}"/>
                  </a:ext>
                </a:extLst>
              </p:cNvPr>
              <p:cNvSpPr txBox="1"/>
              <p:nvPr/>
            </p:nvSpPr>
            <p:spPr>
              <a:xfrm>
                <a:off x="2885426" y="2516316"/>
                <a:ext cx="1899944" cy="353943"/>
              </a:xfrm>
              <a:prstGeom prst="rect">
                <a:avLst/>
              </a:prstGeom>
              <a:noFill/>
            </p:spPr>
            <p:txBody>
              <a:bodyPr wrap="none" rtlCol="0">
                <a:spAutoFit/>
              </a:bodyPr>
              <a:lstStyle/>
              <a:p>
                <a:r>
                  <a:rPr lang="en-US" sz="1700" b="0" dirty="0">
                    <a:solidFill>
                      <a:srgbClr val="0221BE"/>
                    </a:solidFill>
                  </a:rPr>
                  <a:t>{</a:t>
                </a:r>
                <a14:m>
                  <m:oMath xmlns:m="http://schemas.openxmlformats.org/officeDocument/2006/math">
                    <m:r>
                      <a:rPr lang="en-US" sz="1700" b="0" i="1" smtClean="0">
                        <a:solidFill>
                          <a:srgbClr val="0221BE"/>
                        </a:solidFill>
                        <a:latin typeface="Cambria Math" panose="02040503050406030204" pitchFamily="18" charset="0"/>
                      </a:rPr>
                      <m:t>𝐸</m:t>
                    </m:r>
                    <m:d>
                      <m:dPr>
                        <m:ctrlPr>
                          <a:rPr lang="en-US" sz="1700" b="0" i="1" smtClean="0">
                            <a:solidFill>
                              <a:srgbClr val="0221BE"/>
                            </a:solidFill>
                            <a:latin typeface="Cambria Math" panose="02040503050406030204" pitchFamily="18" charset="0"/>
                          </a:rPr>
                        </m:ctrlPr>
                      </m:dPr>
                      <m:e>
                        <m:r>
                          <a:rPr lang="en-US" sz="1700" b="0" i="1" smtClean="0">
                            <a:solidFill>
                              <a:srgbClr val="0221BE"/>
                            </a:solidFill>
                            <a:latin typeface="Cambria Math" panose="02040503050406030204" pitchFamily="18" charset="0"/>
                          </a:rPr>
                          <m:t>𝑥</m:t>
                        </m:r>
                        <m:r>
                          <a:rPr lang="en-US" sz="1700" b="0" i="1" smtClean="0">
                            <a:solidFill>
                              <a:srgbClr val="0221BE"/>
                            </a:solidFill>
                            <a:latin typeface="Cambria Math" panose="02040503050406030204" pitchFamily="18" charset="0"/>
                          </a:rPr>
                          <m:t>,</m:t>
                        </m:r>
                        <m:r>
                          <a:rPr lang="en-US" sz="1700" b="0" i="1" smtClean="0">
                            <a:solidFill>
                              <a:srgbClr val="0221BE"/>
                            </a:solidFill>
                            <a:latin typeface="Cambria Math" panose="02040503050406030204" pitchFamily="18" charset="0"/>
                            <a:ea typeface="Cambria Math" panose="02040503050406030204" pitchFamily="18" charset="0"/>
                          </a:rPr>
                          <m:t>𝜏</m:t>
                        </m:r>
                      </m:e>
                    </m:d>
                    <m:r>
                      <a:rPr lang="en-US" sz="1700" b="0" i="1" smtClean="0">
                        <a:solidFill>
                          <a:srgbClr val="0221BE"/>
                        </a:solidFill>
                        <a:latin typeface="Cambria Math" panose="02040503050406030204" pitchFamily="18" charset="0"/>
                      </a:rPr>
                      <m:t>:</m:t>
                    </m:r>
                    <m:r>
                      <a:rPr lang="en-US" sz="1700" i="1">
                        <a:solidFill>
                          <a:srgbClr val="0221BE"/>
                        </a:solidFill>
                        <a:latin typeface="Cambria Math" panose="02040503050406030204" pitchFamily="18" charset="0"/>
                        <a:ea typeface="Cambria Math" panose="02040503050406030204" pitchFamily="18" charset="0"/>
                      </a:rPr>
                      <m:t>𝜏</m:t>
                    </m:r>
                    <m:r>
                      <a:rPr lang="en-US" sz="1700" i="1" smtClean="0">
                        <a:solidFill>
                          <a:srgbClr val="0221BE"/>
                        </a:solidFill>
                        <a:latin typeface="Cambria Math" panose="02040503050406030204" pitchFamily="18" charset="0"/>
                        <a:ea typeface="Cambria Math" panose="02040503050406030204" pitchFamily="18" charset="0"/>
                      </a:rPr>
                      <m:t>∈</m:t>
                    </m:r>
                    <m:r>
                      <a:rPr lang="en-US" sz="1700" b="0" i="1" smtClean="0">
                        <a:solidFill>
                          <a:srgbClr val="0221BE"/>
                        </a:solidFill>
                        <a:latin typeface="Cambria Math" panose="02040503050406030204" pitchFamily="18" charset="0"/>
                        <a:ea typeface="Cambria Math" panose="02040503050406030204" pitchFamily="18" charset="0"/>
                      </a:rPr>
                      <m:t>(0,</m:t>
                    </m:r>
                    <m:r>
                      <a:rPr lang="en-US" sz="1700" b="0" i="1" smtClean="0">
                        <a:solidFill>
                          <a:srgbClr val="0221BE"/>
                        </a:solidFill>
                        <a:latin typeface="Cambria Math" panose="02040503050406030204" pitchFamily="18" charset="0"/>
                        <a:ea typeface="Cambria Math" panose="02040503050406030204" pitchFamily="18" charset="0"/>
                      </a:rPr>
                      <m:t>𝑡</m:t>
                    </m:r>
                    <m:r>
                      <a:rPr lang="en-US" sz="1700" b="0" i="1" smtClean="0">
                        <a:solidFill>
                          <a:srgbClr val="0221BE"/>
                        </a:solidFill>
                        <a:latin typeface="Cambria Math" panose="02040503050406030204" pitchFamily="18" charset="0"/>
                        <a:ea typeface="Cambria Math" panose="02040503050406030204" pitchFamily="18" charset="0"/>
                      </a:rPr>
                      <m:t>)}</m:t>
                    </m:r>
                  </m:oMath>
                </a14:m>
                <a:endParaRPr lang="en-US" sz="1700" dirty="0">
                  <a:solidFill>
                    <a:srgbClr val="0221BE"/>
                  </a:solidFill>
                </a:endParaRPr>
              </a:p>
            </p:txBody>
          </p:sp>
        </mc:Choice>
        <mc:Fallback xmlns="">
          <p:sp>
            <p:nvSpPr>
              <p:cNvPr id="35" name="TextBox 34">
                <a:extLst>
                  <a:ext uri="{FF2B5EF4-FFF2-40B4-BE49-F238E27FC236}">
                    <a16:creationId xmlns:a16="http://schemas.microsoft.com/office/drawing/2014/main" id="{8925BA05-0C23-467F-AC0A-E3E8C7CC6EFF}"/>
                  </a:ext>
                </a:extLst>
              </p:cNvPr>
              <p:cNvSpPr txBox="1">
                <a:spLocks noRot="1" noChangeAspect="1" noMove="1" noResize="1" noEditPoints="1" noAdjustHandles="1" noChangeArrowheads="1" noChangeShapeType="1" noTextEdit="1"/>
              </p:cNvSpPr>
              <p:nvPr/>
            </p:nvSpPr>
            <p:spPr>
              <a:xfrm>
                <a:off x="2885426" y="2516316"/>
                <a:ext cx="1899944" cy="353943"/>
              </a:xfrm>
              <a:prstGeom prst="rect">
                <a:avLst/>
              </a:prstGeom>
              <a:blipFill>
                <a:blip r:embed="rId5"/>
                <a:stretch>
                  <a:fillRect l="-1923" t="-6897" b="-22414"/>
                </a:stretch>
              </a:blipFill>
            </p:spPr>
            <p:txBody>
              <a:bodyPr/>
              <a:lstStyle/>
              <a:p>
                <a:r>
                  <a:rPr lang="en-US">
                    <a:noFill/>
                  </a:rPr>
                  <a:t> </a:t>
                </a:r>
              </a:p>
            </p:txBody>
          </p:sp>
        </mc:Fallback>
      </mc:AlternateContent>
      <p:sp>
        <p:nvSpPr>
          <p:cNvPr id="36" name="TextBox 35">
            <a:extLst>
              <a:ext uri="{FF2B5EF4-FFF2-40B4-BE49-F238E27FC236}">
                <a16:creationId xmlns:a16="http://schemas.microsoft.com/office/drawing/2014/main" id="{270D4F6E-48AC-4AE8-B426-20CD60016D63}"/>
              </a:ext>
            </a:extLst>
          </p:cNvPr>
          <p:cNvSpPr txBox="1"/>
          <p:nvPr/>
        </p:nvSpPr>
        <p:spPr>
          <a:xfrm>
            <a:off x="4478963" y="4428027"/>
            <a:ext cx="3234073" cy="310253"/>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Macroscale</a:t>
            </a:r>
          </a:p>
        </p:txBody>
      </p:sp>
      <p:sp>
        <p:nvSpPr>
          <p:cNvPr id="37" name="TextBox 36">
            <a:extLst>
              <a:ext uri="{FF2B5EF4-FFF2-40B4-BE49-F238E27FC236}">
                <a16:creationId xmlns:a16="http://schemas.microsoft.com/office/drawing/2014/main" id="{23DD754B-DA47-4239-B752-D7A6D90958AB}"/>
              </a:ext>
            </a:extLst>
          </p:cNvPr>
          <p:cNvSpPr txBox="1"/>
          <p:nvPr/>
        </p:nvSpPr>
        <p:spPr>
          <a:xfrm>
            <a:off x="-121017" y="4428027"/>
            <a:ext cx="3234073" cy="310253"/>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Microscale</a:t>
            </a: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16729333-B5F0-4107-A7EF-6EBA34429A6C}"/>
                  </a:ext>
                </a:extLst>
              </p:cNvPr>
              <p:cNvSpPr txBox="1"/>
              <p:nvPr/>
            </p:nvSpPr>
            <p:spPr>
              <a:xfrm>
                <a:off x="272624" y="1920225"/>
                <a:ext cx="2329036" cy="353943"/>
              </a:xfrm>
              <a:prstGeom prst="rect">
                <a:avLst/>
              </a:prstGeom>
              <a:noFill/>
            </p:spPr>
            <p:txBody>
              <a:bodyPr wrap="none" rtlCol="0">
                <a:spAutoFit/>
              </a:bodyPr>
              <a:lstStyle/>
              <a:p>
                <a:r>
                  <a:rPr lang="en-US" sz="1700" b="0" dirty="0">
                    <a:solidFill>
                      <a:srgbClr val="0221BE"/>
                    </a:solidFill>
                  </a:rPr>
                  <a:t>{</a:t>
                </a:r>
                <a14:m>
                  <m:oMath xmlns:m="http://schemas.openxmlformats.org/officeDocument/2006/math">
                    <m:sSub>
                      <m:sSubPr>
                        <m:ctrlPr>
                          <a:rPr lang="en-US" sz="1700" b="0" i="1" smtClean="0">
                            <a:solidFill>
                              <a:srgbClr val="0221BE"/>
                            </a:solidFill>
                            <a:latin typeface="Cambria Math" panose="02040503050406030204" pitchFamily="18" charset="0"/>
                          </a:rPr>
                        </m:ctrlPr>
                      </m:sSubPr>
                      <m:e>
                        <m:r>
                          <a:rPr lang="en-US" sz="1700" i="1">
                            <a:solidFill>
                              <a:srgbClr val="0221BE"/>
                            </a:solidFill>
                            <a:latin typeface="Cambria Math" panose="02040503050406030204" pitchFamily="18" charset="0"/>
                          </a:rPr>
                          <m:t>𝐸</m:t>
                        </m:r>
                      </m:e>
                      <m:sub>
                        <m:r>
                          <a:rPr lang="en-US" sz="1700" b="0" i="1" smtClean="0">
                            <a:solidFill>
                              <a:srgbClr val="0221BE"/>
                            </a:solidFill>
                            <a:latin typeface="Cambria Math" panose="02040503050406030204" pitchFamily="18" charset="0"/>
                          </a:rPr>
                          <m:t>𝑚</m:t>
                        </m:r>
                      </m:sub>
                    </m:sSub>
                    <m:d>
                      <m:dPr>
                        <m:ctrlPr>
                          <a:rPr lang="en-US" sz="1700" b="0" i="1" smtClean="0">
                            <a:solidFill>
                              <a:srgbClr val="0221BE"/>
                            </a:solidFill>
                            <a:latin typeface="Cambria Math" panose="02040503050406030204" pitchFamily="18" charset="0"/>
                          </a:rPr>
                        </m:ctrlPr>
                      </m:dPr>
                      <m:e>
                        <m:r>
                          <a:rPr lang="en-US" sz="1700" b="0" i="1" smtClean="0">
                            <a:solidFill>
                              <a:srgbClr val="0221BE"/>
                            </a:solidFill>
                            <a:latin typeface="Cambria Math" panose="02040503050406030204" pitchFamily="18" charset="0"/>
                          </a:rPr>
                          <m:t>𝑥</m:t>
                        </m:r>
                        <m:r>
                          <a:rPr lang="en-US" sz="1700" b="0" i="1" smtClean="0">
                            <a:solidFill>
                              <a:srgbClr val="0221BE"/>
                            </a:solidFill>
                            <a:latin typeface="Cambria Math" panose="02040503050406030204" pitchFamily="18" charset="0"/>
                          </a:rPr>
                          <m:t>,</m:t>
                        </m:r>
                        <m:r>
                          <a:rPr lang="en-US" sz="1700" b="0" i="1" smtClean="0">
                            <a:solidFill>
                              <a:srgbClr val="0221BE"/>
                            </a:solidFill>
                            <a:latin typeface="Cambria Math" panose="02040503050406030204" pitchFamily="18" charset="0"/>
                          </a:rPr>
                          <m:t>𝑦</m:t>
                        </m:r>
                        <m:r>
                          <a:rPr lang="en-US" sz="1700" b="0" i="1" smtClean="0">
                            <a:solidFill>
                              <a:srgbClr val="0221BE"/>
                            </a:solidFill>
                            <a:latin typeface="Cambria Math" panose="02040503050406030204" pitchFamily="18" charset="0"/>
                          </a:rPr>
                          <m:t>,</m:t>
                        </m:r>
                        <m:r>
                          <a:rPr lang="en-US" sz="1700" b="0" i="1" smtClean="0">
                            <a:solidFill>
                              <a:srgbClr val="0221BE"/>
                            </a:solidFill>
                            <a:latin typeface="Cambria Math" panose="02040503050406030204" pitchFamily="18" charset="0"/>
                            <a:ea typeface="Cambria Math" panose="02040503050406030204" pitchFamily="18" charset="0"/>
                          </a:rPr>
                          <m:t>𝑡</m:t>
                        </m:r>
                      </m:e>
                    </m:d>
                    <m:r>
                      <a:rPr lang="en-US" sz="1700" b="0" i="1" smtClean="0">
                        <a:solidFill>
                          <a:srgbClr val="0221BE"/>
                        </a:solidFill>
                        <a:latin typeface="Cambria Math" panose="02040503050406030204" pitchFamily="18" charset="0"/>
                        <a:ea typeface="Cambria Math" panose="02040503050406030204" pitchFamily="18" charset="0"/>
                      </a:rPr>
                      <m:t>,</m:t>
                    </m:r>
                    <m:sSub>
                      <m:sSubPr>
                        <m:ctrlPr>
                          <a:rPr lang="en-US" sz="1700" b="0" i="1" smtClean="0">
                            <a:solidFill>
                              <a:srgbClr val="0221BE"/>
                            </a:solidFill>
                            <a:latin typeface="Cambria Math" panose="02040503050406030204" pitchFamily="18" charset="0"/>
                          </a:rPr>
                        </m:ctrlPr>
                      </m:sSubPr>
                      <m:e>
                        <m:r>
                          <a:rPr lang="en-US" sz="1700" i="1">
                            <a:solidFill>
                              <a:srgbClr val="0221BE"/>
                            </a:solidFill>
                            <a:latin typeface="Cambria Math" panose="02040503050406030204" pitchFamily="18" charset="0"/>
                            <a:ea typeface="Cambria Math" panose="02040503050406030204" pitchFamily="18" charset="0"/>
                          </a:rPr>
                          <m:t>𝜎</m:t>
                        </m:r>
                      </m:e>
                      <m:sub>
                        <m:r>
                          <a:rPr lang="en-US" sz="1700" b="0" i="1" smtClean="0">
                            <a:solidFill>
                              <a:srgbClr val="0221BE"/>
                            </a:solidFill>
                            <a:latin typeface="Cambria Math" panose="02040503050406030204" pitchFamily="18" charset="0"/>
                          </a:rPr>
                          <m:t>𝑚</m:t>
                        </m:r>
                      </m:sub>
                    </m:sSub>
                    <m:d>
                      <m:dPr>
                        <m:ctrlPr>
                          <a:rPr lang="en-US" sz="1700" i="1">
                            <a:solidFill>
                              <a:srgbClr val="0221BE"/>
                            </a:solidFill>
                            <a:latin typeface="Cambria Math" panose="02040503050406030204" pitchFamily="18" charset="0"/>
                          </a:rPr>
                        </m:ctrlPr>
                      </m:dPr>
                      <m:e>
                        <m:r>
                          <a:rPr lang="en-US" sz="1700" b="0" i="1" smtClean="0">
                            <a:solidFill>
                              <a:srgbClr val="0221BE"/>
                            </a:solidFill>
                            <a:latin typeface="Cambria Math" panose="02040503050406030204" pitchFamily="18" charset="0"/>
                          </a:rPr>
                          <m:t>𝑥</m:t>
                        </m:r>
                        <m:r>
                          <a:rPr lang="en-US" sz="1700" b="0" i="1" smtClean="0">
                            <a:solidFill>
                              <a:srgbClr val="0221BE"/>
                            </a:solidFill>
                            <a:latin typeface="Cambria Math" panose="02040503050406030204" pitchFamily="18" charset="0"/>
                          </a:rPr>
                          <m:t>,</m:t>
                        </m:r>
                        <m:r>
                          <a:rPr lang="en-US" sz="1700" b="0" i="1" smtClean="0">
                            <a:solidFill>
                              <a:srgbClr val="0221BE"/>
                            </a:solidFill>
                            <a:latin typeface="Cambria Math" panose="02040503050406030204" pitchFamily="18" charset="0"/>
                          </a:rPr>
                          <m:t>𝑦</m:t>
                        </m:r>
                        <m:r>
                          <a:rPr lang="en-US" sz="1700" b="0" i="1" smtClean="0">
                            <a:solidFill>
                              <a:srgbClr val="0221BE"/>
                            </a:solidFill>
                            <a:latin typeface="Cambria Math" panose="02040503050406030204" pitchFamily="18" charset="0"/>
                          </a:rPr>
                          <m:t>,</m:t>
                        </m:r>
                        <m:r>
                          <a:rPr lang="en-US" sz="1700" i="1">
                            <a:solidFill>
                              <a:srgbClr val="0221BE"/>
                            </a:solidFill>
                            <a:latin typeface="Cambria Math" panose="02040503050406030204" pitchFamily="18" charset="0"/>
                          </a:rPr>
                          <m:t>𝑡</m:t>
                        </m:r>
                      </m:e>
                    </m:d>
                  </m:oMath>
                </a14:m>
                <a:r>
                  <a:rPr lang="en-US" sz="1700" dirty="0">
                    <a:solidFill>
                      <a:srgbClr val="0221BE"/>
                    </a:solidFill>
                  </a:rPr>
                  <a:t>}</a:t>
                </a:r>
              </a:p>
            </p:txBody>
          </p:sp>
        </mc:Choice>
        <mc:Fallback xmlns="">
          <p:sp>
            <p:nvSpPr>
              <p:cNvPr id="39" name="TextBox 38">
                <a:extLst>
                  <a:ext uri="{FF2B5EF4-FFF2-40B4-BE49-F238E27FC236}">
                    <a16:creationId xmlns:a16="http://schemas.microsoft.com/office/drawing/2014/main" id="{16729333-B5F0-4107-A7EF-6EBA34429A6C}"/>
                  </a:ext>
                </a:extLst>
              </p:cNvPr>
              <p:cNvSpPr txBox="1">
                <a:spLocks noRot="1" noChangeAspect="1" noMove="1" noResize="1" noEditPoints="1" noAdjustHandles="1" noChangeArrowheads="1" noChangeShapeType="1" noTextEdit="1"/>
              </p:cNvSpPr>
              <p:nvPr/>
            </p:nvSpPr>
            <p:spPr>
              <a:xfrm>
                <a:off x="272624" y="1920225"/>
                <a:ext cx="2329036" cy="353943"/>
              </a:xfrm>
              <a:prstGeom prst="rect">
                <a:avLst/>
              </a:prstGeom>
              <a:blipFill>
                <a:blip r:embed="rId6"/>
                <a:stretch>
                  <a:fillRect l="-1832" t="-6897" r="-524" b="-2241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35E7C7D1-D1CD-43B8-9324-227490EA8A54}"/>
                  </a:ext>
                </a:extLst>
              </p:cNvPr>
              <p:cNvSpPr txBox="1"/>
              <p:nvPr/>
            </p:nvSpPr>
            <p:spPr>
              <a:xfrm>
                <a:off x="5406060" y="1841422"/>
                <a:ext cx="1634294" cy="353943"/>
              </a:xfrm>
              <a:prstGeom prst="rect">
                <a:avLst/>
              </a:prstGeom>
              <a:noFill/>
            </p:spPr>
            <p:txBody>
              <a:bodyPr wrap="none" rtlCol="0">
                <a:spAutoFit/>
              </a:bodyPr>
              <a:lstStyle/>
              <a:p>
                <a:r>
                  <a:rPr lang="en-US" sz="1700" b="0" dirty="0">
                    <a:solidFill>
                      <a:srgbClr val="0221BE"/>
                    </a:solidFill>
                  </a:rPr>
                  <a:t>{</a:t>
                </a:r>
                <a14:m>
                  <m:oMath xmlns:m="http://schemas.openxmlformats.org/officeDocument/2006/math">
                    <m:r>
                      <a:rPr lang="en-US" sz="1700" b="0" i="1" smtClean="0">
                        <a:solidFill>
                          <a:srgbClr val="0221BE"/>
                        </a:solidFill>
                        <a:latin typeface="Cambria Math" panose="02040503050406030204" pitchFamily="18" charset="0"/>
                      </a:rPr>
                      <m:t>𝐸</m:t>
                    </m:r>
                    <m:d>
                      <m:dPr>
                        <m:ctrlPr>
                          <a:rPr lang="en-US" sz="1700" b="0" i="1" smtClean="0">
                            <a:solidFill>
                              <a:srgbClr val="0221BE"/>
                            </a:solidFill>
                            <a:latin typeface="Cambria Math" panose="02040503050406030204" pitchFamily="18" charset="0"/>
                          </a:rPr>
                        </m:ctrlPr>
                      </m:dPr>
                      <m:e>
                        <m:r>
                          <a:rPr lang="en-US" sz="1700" b="0" i="1" smtClean="0">
                            <a:solidFill>
                              <a:srgbClr val="0221BE"/>
                            </a:solidFill>
                            <a:latin typeface="Cambria Math" panose="02040503050406030204" pitchFamily="18" charset="0"/>
                          </a:rPr>
                          <m:t>𝑥</m:t>
                        </m:r>
                        <m:r>
                          <a:rPr lang="en-US" sz="1700" b="0" i="1" smtClean="0">
                            <a:solidFill>
                              <a:srgbClr val="0221BE"/>
                            </a:solidFill>
                            <a:latin typeface="Cambria Math" panose="02040503050406030204" pitchFamily="18" charset="0"/>
                          </a:rPr>
                          <m:t>,</m:t>
                        </m:r>
                        <m:r>
                          <a:rPr lang="en-US" sz="1700" b="0" i="1" smtClean="0">
                            <a:solidFill>
                              <a:srgbClr val="0221BE"/>
                            </a:solidFill>
                            <a:latin typeface="Cambria Math" panose="02040503050406030204" pitchFamily="18" charset="0"/>
                            <a:ea typeface="Cambria Math" panose="02040503050406030204" pitchFamily="18" charset="0"/>
                          </a:rPr>
                          <m:t>𝑡</m:t>
                        </m:r>
                      </m:e>
                    </m:d>
                    <m:r>
                      <a:rPr lang="en-US" sz="1700" b="0" i="1" smtClean="0">
                        <a:solidFill>
                          <a:srgbClr val="0221BE"/>
                        </a:solidFill>
                        <a:latin typeface="Cambria Math" panose="02040503050406030204" pitchFamily="18" charset="0"/>
                        <a:ea typeface="Cambria Math" panose="02040503050406030204" pitchFamily="18" charset="0"/>
                      </a:rPr>
                      <m:t>,</m:t>
                    </m:r>
                    <m:r>
                      <a:rPr lang="en-US" sz="1700" i="1">
                        <a:solidFill>
                          <a:srgbClr val="0221BE"/>
                        </a:solidFill>
                        <a:latin typeface="Cambria Math" panose="02040503050406030204" pitchFamily="18" charset="0"/>
                        <a:ea typeface="Cambria Math" panose="02040503050406030204" pitchFamily="18" charset="0"/>
                      </a:rPr>
                      <m:t>𝜎</m:t>
                    </m:r>
                    <m:d>
                      <m:dPr>
                        <m:ctrlPr>
                          <a:rPr lang="en-US" sz="1700" i="1">
                            <a:solidFill>
                              <a:srgbClr val="0221BE"/>
                            </a:solidFill>
                            <a:latin typeface="Cambria Math" panose="02040503050406030204" pitchFamily="18" charset="0"/>
                          </a:rPr>
                        </m:ctrlPr>
                      </m:dPr>
                      <m:e>
                        <m:r>
                          <a:rPr lang="en-US" sz="1700" b="0" i="1" smtClean="0">
                            <a:solidFill>
                              <a:srgbClr val="0221BE"/>
                            </a:solidFill>
                            <a:latin typeface="Cambria Math" panose="02040503050406030204" pitchFamily="18" charset="0"/>
                          </a:rPr>
                          <m:t>𝑥</m:t>
                        </m:r>
                        <m:r>
                          <a:rPr lang="en-US" sz="1700" b="0" i="1" smtClean="0">
                            <a:solidFill>
                              <a:srgbClr val="0221BE"/>
                            </a:solidFill>
                            <a:latin typeface="Cambria Math" panose="02040503050406030204" pitchFamily="18" charset="0"/>
                          </a:rPr>
                          <m:t>,</m:t>
                        </m:r>
                        <m:r>
                          <a:rPr lang="en-US" sz="1700" i="1">
                            <a:solidFill>
                              <a:srgbClr val="0221BE"/>
                            </a:solidFill>
                            <a:latin typeface="Cambria Math" panose="02040503050406030204" pitchFamily="18" charset="0"/>
                          </a:rPr>
                          <m:t>𝑡</m:t>
                        </m:r>
                      </m:e>
                    </m:d>
                  </m:oMath>
                </a14:m>
                <a:r>
                  <a:rPr lang="en-US" sz="1700" dirty="0">
                    <a:solidFill>
                      <a:srgbClr val="0221BE"/>
                    </a:solidFill>
                  </a:rPr>
                  <a:t>}</a:t>
                </a:r>
              </a:p>
            </p:txBody>
          </p:sp>
        </mc:Choice>
        <mc:Fallback xmlns="">
          <p:sp>
            <p:nvSpPr>
              <p:cNvPr id="40" name="TextBox 39">
                <a:extLst>
                  <a:ext uri="{FF2B5EF4-FFF2-40B4-BE49-F238E27FC236}">
                    <a16:creationId xmlns:a16="http://schemas.microsoft.com/office/drawing/2014/main" id="{35E7C7D1-D1CD-43B8-9324-227490EA8A54}"/>
                  </a:ext>
                </a:extLst>
              </p:cNvPr>
              <p:cNvSpPr txBox="1">
                <a:spLocks noRot="1" noChangeAspect="1" noMove="1" noResize="1" noEditPoints="1" noAdjustHandles="1" noChangeArrowheads="1" noChangeShapeType="1" noTextEdit="1"/>
              </p:cNvSpPr>
              <p:nvPr/>
            </p:nvSpPr>
            <p:spPr>
              <a:xfrm>
                <a:off x="5406060" y="1841422"/>
                <a:ext cx="1634294" cy="353943"/>
              </a:xfrm>
              <a:prstGeom prst="rect">
                <a:avLst/>
              </a:prstGeom>
              <a:blipFill>
                <a:blip r:embed="rId7"/>
                <a:stretch>
                  <a:fillRect l="-2612" t="-5172" r="-1119" b="-22414"/>
                </a:stretch>
              </a:blipFill>
            </p:spPr>
            <p:txBody>
              <a:bodyPr/>
              <a:lstStyle/>
              <a:p>
                <a:r>
                  <a:rPr lang="en-US">
                    <a:noFill/>
                  </a:rPr>
                  <a:t> </a:t>
                </a:r>
              </a:p>
            </p:txBody>
          </p:sp>
        </mc:Fallback>
      </mc:AlternateContent>
      <p:sp>
        <p:nvSpPr>
          <p:cNvPr id="2" name="Oval 1">
            <a:extLst>
              <a:ext uri="{FF2B5EF4-FFF2-40B4-BE49-F238E27FC236}">
                <a16:creationId xmlns:a16="http://schemas.microsoft.com/office/drawing/2014/main" id="{ED76064F-F763-4834-94AF-29B7841DF709}"/>
              </a:ext>
            </a:extLst>
          </p:cNvPr>
          <p:cNvSpPr/>
          <p:nvPr/>
        </p:nvSpPr>
        <p:spPr>
          <a:xfrm>
            <a:off x="472267" y="2195365"/>
            <a:ext cx="2278927" cy="228692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extLst>
              <a:ext uri="{FF2B5EF4-FFF2-40B4-BE49-F238E27FC236}">
                <a16:creationId xmlns:a16="http://schemas.microsoft.com/office/drawing/2014/main" id="{2188CA45-3909-469D-933E-6FED12180DD0}"/>
              </a:ext>
            </a:extLst>
          </p:cNvPr>
          <p:cNvPicPr>
            <a:picLocks noChangeAspect="1"/>
          </p:cNvPicPr>
          <p:nvPr/>
        </p:nvPicPr>
        <p:blipFill rotWithShape="1">
          <a:blip r:embed="rId8"/>
          <a:srcRect t="1" b="1344"/>
          <a:stretch/>
        </p:blipFill>
        <p:spPr>
          <a:xfrm>
            <a:off x="214583" y="2381389"/>
            <a:ext cx="2444778" cy="1449491"/>
          </a:xfrm>
          <a:prstGeom prst="rect">
            <a:avLst/>
          </a:prstGeom>
        </p:spPr>
      </p:pic>
      <p:sp>
        <p:nvSpPr>
          <p:cNvPr id="29" name="TextBox 28">
            <a:extLst>
              <a:ext uri="{FF2B5EF4-FFF2-40B4-BE49-F238E27FC236}">
                <a16:creationId xmlns:a16="http://schemas.microsoft.com/office/drawing/2014/main" id="{53FD6026-18FE-4B6D-A371-7EA19B82B34F}"/>
              </a:ext>
            </a:extLst>
          </p:cNvPr>
          <p:cNvSpPr txBox="1"/>
          <p:nvPr/>
        </p:nvSpPr>
        <p:spPr>
          <a:xfrm>
            <a:off x="1579252" y="5209294"/>
            <a:ext cx="4817092" cy="646331"/>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Neural operators as </a:t>
            </a:r>
            <a:r>
              <a:rPr lang="en-US" dirty="0">
                <a:solidFill>
                  <a:srgbClr val="FF0000"/>
                </a:solidFill>
                <a:latin typeface="Comic Sans MS" panose="030F0702030302020204" pitchFamily="66" charset="0"/>
              </a:rPr>
              <a:t>the macroscopic constitutive model</a:t>
            </a:r>
            <a:r>
              <a:rPr lang="en-US" sz="1800" dirty="0">
                <a:solidFill>
                  <a:srgbClr val="FF0000"/>
                </a:solidFill>
                <a:latin typeface="Comic Sans MS" panose="030F0702030302020204" pitchFamily="66" charset="0"/>
              </a:rPr>
              <a:t>!</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1D5255E6-1CDC-40D7-A133-8FE0E2633007}"/>
                  </a:ext>
                </a:extLst>
              </p:cNvPr>
              <p:cNvSpPr txBox="1"/>
              <p:nvPr/>
            </p:nvSpPr>
            <p:spPr>
              <a:xfrm>
                <a:off x="2209302" y="3529763"/>
                <a:ext cx="3116622" cy="31547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450" b="0" i="1" smtClean="0">
                          <a:solidFill>
                            <a:srgbClr val="0221BE"/>
                          </a:solidFill>
                          <a:latin typeface="Cambria Math" panose="02040503050406030204" pitchFamily="18" charset="0"/>
                          <a:ea typeface="Cambria Math" panose="02040503050406030204" pitchFamily="18" charset="0"/>
                        </a:rPr>
                        <m:t>𝜎</m:t>
                      </m:r>
                      <m:d>
                        <m:dPr>
                          <m:ctrlPr>
                            <a:rPr lang="en-US" sz="1450" b="0" i="1" smtClean="0">
                              <a:solidFill>
                                <a:srgbClr val="0221BE"/>
                              </a:solidFill>
                              <a:latin typeface="Cambria Math" panose="02040503050406030204" pitchFamily="18" charset="0"/>
                            </a:rPr>
                          </m:ctrlPr>
                        </m:dPr>
                        <m:e>
                          <m:r>
                            <a:rPr lang="en-US" sz="1450" b="0" i="1" smtClean="0">
                              <a:solidFill>
                                <a:srgbClr val="0221BE"/>
                              </a:solidFill>
                              <a:latin typeface="Cambria Math" panose="02040503050406030204" pitchFamily="18" charset="0"/>
                            </a:rPr>
                            <m:t>𝑥</m:t>
                          </m:r>
                          <m:r>
                            <a:rPr lang="en-US" sz="1450" b="0" i="1" smtClean="0">
                              <a:solidFill>
                                <a:srgbClr val="0221BE"/>
                              </a:solidFill>
                              <a:latin typeface="Cambria Math" panose="02040503050406030204" pitchFamily="18" charset="0"/>
                            </a:rPr>
                            <m:t>,</m:t>
                          </m:r>
                          <m:r>
                            <a:rPr lang="en-US" sz="1450" b="0" i="1" smtClean="0">
                              <a:solidFill>
                                <a:srgbClr val="0221BE"/>
                              </a:solidFill>
                              <a:latin typeface="Cambria Math" panose="02040503050406030204" pitchFamily="18" charset="0"/>
                            </a:rPr>
                            <m:t>𝑡</m:t>
                          </m:r>
                        </m:e>
                      </m:d>
                      <m:r>
                        <a:rPr lang="en-US" sz="1450" b="0" i="1" smtClean="0">
                          <a:solidFill>
                            <a:srgbClr val="0221BE"/>
                          </a:solidFill>
                          <a:latin typeface="Cambria Math" panose="02040503050406030204" pitchFamily="18" charset="0"/>
                          <a:ea typeface="Cambria Math" panose="02040503050406030204" pitchFamily="18" charset="0"/>
                        </a:rPr>
                        <m:t>=</m:t>
                      </m:r>
                      <m:sSub>
                        <m:sSubPr>
                          <m:ctrlPr>
                            <a:rPr lang="en-US" sz="1450" b="0" i="1" smtClean="0">
                              <a:solidFill>
                                <a:srgbClr val="0221BE"/>
                              </a:solidFill>
                              <a:latin typeface="Cambria Math" panose="02040503050406030204" pitchFamily="18" charset="0"/>
                              <a:ea typeface="Cambria Math" panose="02040503050406030204" pitchFamily="18" charset="0"/>
                            </a:rPr>
                          </m:ctrlPr>
                        </m:sSubPr>
                        <m:e>
                          <m:d>
                            <m:dPr>
                              <m:begChr m:val="⟨"/>
                              <m:endChr m:val="⟩"/>
                              <m:ctrlPr>
                                <a:rPr lang="en-US" sz="1450" i="1">
                                  <a:solidFill>
                                    <a:srgbClr val="0221BE"/>
                                  </a:solidFill>
                                  <a:latin typeface="Cambria Math" panose="02040503050406030204" pitchFamily="18" charset="0"/>
                                  <a:ea typeface="Cambria Math" panose="02040503050406030204" pitchFamily="18" charset="0"/>
                                </a:rPr>
                              </m:ctrlPr>
                            </m:dPr>
                            <m:e>
                              <m:sSub>
                                <m:sSubPr>
                                  <m:ctrlPr>
                                    <a:rPr lang="en-US" sz="1450" i="1">
                                      <a:solidFill>
                                        <a:srgbClr val="0221BE"/>
                                      </a:solidFill>
                                      <a:latin typeface="Cambria Math" panose="02040503050406030204" pitchFamily="18" charset="0"/>
                                      <a:ea typeface="Cambria Math" panose="02040503050406030204" pitchFamily="18" charset="0"/>
                                    </a:rPr>
                                  </m:ctrlPr>
                                </m:sSubPr>
                                <m:e>
                                  <m:r>
                                    <a:rPr lang="en-US" sz="1450" i="1">
                                      <a:solidFill>
                                        <a:srgbClr val="0221BE"/>
                                      </a:solidFill>
                                      <a:latin typeface="Cambria Math" panose="02040503050406030204" pitchFamily="18" charset="0"/>
                                      <a:ea typeface="Cambria Math" panose="02040503050406030204" pitchFamily="18" charset="0"/>
                                    </a:rPr>
                                    <m:t>𝜎</m:t>
                                  </m:r>
                                </m:e>
                                <m:sub>
                                  <m:r>
                                    <a:rPr lang="en-US" sz="1450" i="1">
                                      <a:solidFill>
                                        <a:srgbClr val="0221BE"/>
                                      </a:solidFill>
                                      <a:latin typeface="Cambria Math" panose="02040503050406030204" pitchFamily="18" charset="0"/>
                                      <a:ea typeface="Cambria Math" panose="02040503050406030204" pitchFamily="18" charset="0"/>
                                    </a:rPr>
                                    <m:t>𝑚</m:t>
                                  </m:r>
                                </m:sub>
                              </m:sSub>
                              <m:r>
                                <a:rPr lang="en-US" sz="1450" i="1">
                                  <a:solidFill>
                                    <a:srgbClr val="0221BE"/>
                                  </a:solidFill>
                                  <a:latin typeface="Cambria Math" panose="02040503050406030204" pitchFamily="18" charset="0"/>
                                  <a:ea typeface="Cambria Math" panose="02040503050406030204" pitchFamily="18" charset="0"/>
                                </a:rPr>
                                <m:t>(</m:t>
                              </m:r>
                              <m:r>
                                <a:rPr lang="en-US" sz="1450" i="1">
                                  <a:solidFill>
                                    <a:srgbClr val="0221BE"/>
                                  </a:solidFill>
                                  <a:latin typeface="Cambria Math" panose="02040503050406030204" pitchFamily="18" charset="0"/>
                                </a:rPr>
                                <m:t>𝐸</m:t>
                              </m:r>
                              <m:r>
                                <a:rPr lang="en-US" sz="1450" i="1">
                                  <a:solidFill>
                                    <a:srgbClr val="0221BE"/>
                                  </a:solidFill>
                                  <a:latin typeface="Cambria Math" panose="02040503050406030204" pitchFamily="18" charset="0"/>
                                </a:rPr>
                                <m:t>+</m:t>
                              </m:r>
                              <m:r>
                                <m:rPr>
                                  <m:sty m:val="p"/>
                                </m:rPr>
                                <a:rPr lang="en-US" sz="1450" i="1">
                                  <a:solidFill>
                                    <a:srgbClr val="0221BE"/>
                                  </a:solidFill>
                                  <a:latin typeface="Cambria Math" panose="02040503050406030204" pitchFamily="18" charset="0"/>
                                  <a:ea typeface="Cambria Math" panose="02040503050406030204" pitchFamily="18" charset="0"/>
                                </a:rPr>
                                <m:t>∇</m:t>
                              </m:r>
                              <m:r>
                                <a:rPr lang="en-US" sz="1450" i="1">
                                  <a:solidFill>
                                    <a:srgbClr val="0221BE"/>
                                  </a:solidFill>
                                  <a:latin typeface="Cambria Math" panose="02040503050406030204" pitchFamily="18" charset="0"/>
                                  <a:ea typeface="Cambria Math" panose="02040503050406030204" pitchFamily="18" charset="0"/>
                                </a:rPr>
                                <m:t>𝑣</m:t>
                              </m:r>
                              <m:r>
                                <a:rPr lang="en-US" sz="1450" i="1">
                                  <a:solidFill>
                                    <a:srgbClr val="0221BE"/>
                                  </a:solidFill>
                                  <a:latin typeface="Cambria Math" panose="02040503050406030204" pitchFamily="18" charset="0"/>
                                  <a:ea typeface="Cambria Math" panose="02040503050406030204" pitchFamily="18" charset="0"/>
                                </a:rPr>
                                <m:t>,</m:t>
                              </m:r>
                              <m:r>
                                <a:rPr lang="en-US" sz="1450" i="1">
                                  <a:solidFill>
                                    <a:srgbClr val="0221BE"/>
                                  </a:solidFill>
                                  <a:latin typeface="Cambria Math" panose="02040503050406030204" pitchFamily="18" charset="0"/>
                                  <a:ea typeface="Cambria Math" panose="02040503050406030204" pitchFamily="18" charset="0"/>
                                </a:rPr>
                                <m:t>𝜉</m:t>
                              </m:r>
                              <m:r>
                                <a:rPr lang="en-US" sz="1450" i="1">
                                  <a:solidFill>
                                    <a:srgbClr val="0221BE"/>
                                  </a:solidFill>
                                  <a:latin typeface="Cambria Math" panose="02040503050406030204" pitchFamily="18" charset="0"/>
                                  <a:ea typeface="Cambria Math" panose="02040503050406030204" pitchFamily="18" charset="0"/>
                                </a:rPr>
                                <m:t>, </m:t>
                              </m:r>
                              <m:r>
                                <a:rPr lang="en-US" sz="1450" i="1">
                                  <a:solidFill>
                                    <a:srgbClr val="0221BE"/>
                                  </a:solidFill>
                                  <a:latin typeface="Cambria Math" panose="02040503050406030204" pitchFamily="18" charset="0"/>
                                  <a:ea typeface="Cambria Math" panose="02040503050406030204" pitchFamily="18" charset="0"/>
                                </a:rPr>
                                <m:t>𝑥</m:t>
                              </m:r>
                              <m:r>
                                <a:rPr lang="en-US" sz="1450" i="1">
                                  <a:solidFill>
                                    <a:srgbClr val="0221BE"/>
                                  </a:solidFill>
                                  <a:latin typeface="Cambria Math" panose="02040503050406030204" pitchFamily="18" charset="0"/>
                                  <a:ea typeface="Cambria Math" panose="02040503050406030204" pitchFamily="18" charset="0"/>
                                </a:rPr>
                                <m:t>, </m:t>
                              </m:r>
                              <m:r>
                                <a:rPr lang="en-US" sz="1450" i="1">
                                  <a:solidFill>
                                    <a:srgbClr val="0221BE"/>
                                  </a:solidFill>
                                  <a:latin typeface="Cambria Math" panose="02040503050406030204" pitchFamily="18" charset="0"/>
                                  <a:ea typeface="Cambria Math" panose="02040503050406030204" pitchFamily="18" charset="0"/>
                                </a:rPr>
                                <m:t>𝑦</m:t>
                              </m:r>
                              <m:r>
                                <a:rPr lang="en-US" sz="1450" i="1">
                                  <a:solidFill>
                                    <a:srgbClr val="0221BE"/>
                                  </a:solidFill>
                                  <a:latin typeface="Cambria Math" panose="02040503050406030204" pitchFamily="18" charset="0"/>
                                  <a:ea typeface="Cambria Math" panose="02040503050406030204" pitchFamily="18" charset="0"/>
                                </a:rPr>
                                <m:t>)</m:t>
                              </m:r>
                            </m:e>
                          </m:d>
                        </m:e>
                        <m:sub>
                          <m:r>
                            <a:rPr lang="en-US" sz="1450" b="0" i="1" smtClean="0">
                              <a:solidFill>
                                <a:srgbClr val="0221BE"/>
                              </a:solidFill>
                              <a:latin typeface="Cambria Math" panose="02040503050406030204" pitchFamily="18" charset="0"/>
                              <a:ea typeface="Cambria Math" panose="02040503050406030204" pitchFamily="18" charset="0"/>
                            </a:rPr>
                            <m:t>𝑌</m:t>
                          </m:r>
                        </m:sub>
                      </m:sSub>
                    </m:oMath>
                  </m:oMathPara>
                </a14:m>
                <a:endParaRPr lang="en-US" sz="1450" dirty="0">
                  <a:solidFill>
                    <a:srgbClr val="0221BE"/>
                  </a:solidFill>
                </a:endParaRPr>
              </a:p>
            </p:txBody>
          </p:sp>
        </mc:Choice>
        <mc:Fallback xmlns="">
          <p:sp>
            <p:nvSpPr>
              <p:cNvPr id="34" name="TextBox 33">
                <a:extLst>
                  <a:ext uri="{FF2B5EF4-FFF2-40B4-BE49-F238E27FC236}">
                    <a16:creationId xmlns:a16="http://schemas.microsoft.com/office/drawing/2014/main" id="{1D5255E6-1CDC-40D7-A133-8FE0E2633007}"/>
                  </a:ext>
                </a:extLst>
              </p:cNvPr>
              <p:cNvSpPr txBox="1">
                <a:spLocks noRot="1" noChangeAspect="1" noMove="1" noResize="1" noEditPoints="1" noAdjustHandles="1" noChangeArrowheads="1" noChangeShapeType="1" noTextEdit="1"/>
              </p:cNvSpPr>
              <p:nvPr/>
            </p:nvSpPr>
            <p:spPr>
              <a:xfrm>
                <a:off x="2209302" y="3529763"/>
                <a:ext cx="3116622" cy="315471"/>
              </a:xfrm>
              <a:prstGeom prst="rect">
                <a:avLst/>
              </a:prstGeom>
              <a:blipFill>
                <a:blip r:embed="rId9"/>
                <a:stretch>
                  <a:fillRect b="-9615"/>
                </a:stretch>
              </a:blipFill>
            </p:spPr>
            <p:txBody>
              <a:bodyPr/>
              <a:lstStyle/>
              <a:p>
                <a:r>
                  <a:rPr lang="en-US">
                    <a:noFill/>
                  </a:rPr>
                  <a:t> </a:t>
                </a:r>
              </a:p>
            </p:txBody>
          </p:sp>
        </mc:Fallback>
      </mc:AlternateContent>
    </p:spTree>
    <p:extLst>
      <p:ext uri="{BB962C8B-B14F-4D97-AF65-F5344CB8AC3E}">
        <p14:creationId xmlns:p14="http://schemas.microsoft.com/office/powerpoint/2010/main" val="78791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C5564-619A-0FDD-10AE-1968C3053C02}"/>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008E650E-5DBE-0EF7-DC2D-5BEB1E243B57}"/>
              </a:ext>
            </a:extLst>
          </p:cNvPr>
          <p:cNvSpPr txBox="1">
            <a:spLocks/>
          </p:cNvSpPr>
          <p:nvPr/>
        </p:nvSpPr>
        <p:spPr>
          <a:xfrm>
            <a:off x="2096518" y="233369"/>
            <a:ext cx="8385215"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Example – 1D viscoelasticity </a:t>
            </a:r>
            <a:endParaRPr lang="en-US" dirty="0"/>
          </a:p>
        </p:txBody>
      </p:sp>
      <p:grpSp>
        <p:nvGrpSpPr>
          <p:cNvPr id="16" name="Group 15">
            <a:extLst>
              <a:ext uri="{FF2B5EF4-FFF2-40B4-BE49-F238E27FC236}">
                <a16:creationId xmlns:a16="http://schemas.microsoft.com/office/drawing/2014/main" id="{DFCD3EE2-5D5D-E51B-7FAC-EE6E12591FFD}"/>
              </a:ext>
            </a:extLst>
          </p:cNvPr>
          <p:cNvGrpSpPr/>
          <p:nvPr/>
        </p:nvGrpSpPr>
        <p:grpSpPr>
          <a:xfrm>
            <a:off x="557246" y="1394031"/>
            <a:ext cx="5936021" cy="272199"/>
            <a:chOff x="1499016" y="779488"/>
            <a:chExt cx="8499421" cy="389744"/>
          </a:xfrm>
        </p:grpSpPr>
        <p:sp>
          <p:nvSpPr>
            <p:cNvPr id="27" name="Rectangle 26">
              <a:extLst>
                <a:ext uri="{FF2B5EF4-FFF2-40B4-BE49-F238E27FC236}">
                  <a16:creationId xmlns:a16="http://schemas.microsoft.com/office/drawing/2014/main" id="{1F3B51FB-7FE1-4DCA-A05A-9B12E8AC9DD7}"/>
                </a:ext>
              </a:extLst>
            </p:cNvPr>
            <p:cNvSpPr/>
            <p:nvPr/>
          </p:nvSpPr>
          <p:spPr>
            <a:xfrm>
              <a:off x="1499016"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28">
              <a:extLst>
                <a:ext uri="{FF2B5EF4-FFF2-40B4-BE49-F238E27FC236}">
                  <a16:creationId xmlns:a16="http://schemas.microsoft.com/office/drawing/2014/main" id="{FD864E40-B03F-A8E8-8B34-85322946C252}"/>
                </a:ext>
              </a:extLst>
            </p:cNvPr>
            <p:cNvSpPr/>
            <p:nvPr/>
          </p:nvSpPr>
          <p:spPr>
            <a:xfrm>
              <a:off x="2713219"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Rectangle 29">
              <a:extLst>
                <a:ext uri="{FF2B5EF4-FFF2-40B4-BE49-F238E27FC236}">
                  <a16:creationId xmlns:a16="http://schemas.microsoft.com/office/drawing/2014/main" id="{D1D57780-5680-022C-0062-843CEAB69EBD}"/>
                </a:ext>
              </a:extLst>
            </p:cNvPr>
            <p:cNvSpPr/>
            <p:nvPr/>
          </p:nvSpPr>
          <p:spPr>
            <a:xfrm>
              <a:off x="3927422"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30">
              <a:extLst>
                <a:ext uri="{FF2B5EF4-FFF2-40B4-BE49-F238E27FC236}">
                  <a16:creationId xmlns:a16="http://schemas.microsoft.com/office/drawing/2014/main" id="{1101C074-1B14-7C61-425B-ACE092D854B4}"/>
                </a:ext>
              </a:extLst>
            </p:cNvPr>
            <p:cNvSpPr/>
            <p:nvPr/>
          </p:nvSpPr>
          <p:spPr>
            <a:xfrm>
              <a:off x="5141625"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31">
              <a:extLst>
                <a:ext uri="{FF2B5EF4-FFF2-40B4-BE49-F238E27FC236}">
                  <a16:creationId xmlns:a16="http://schemas.microsoft.com/office/drawing/2014/main" id="{96EE264C-F27E-AAC1-5243-106EB0EDA1B2}"/>
                </a:ext>
              </a:extLst>
            </p:cNvPr>
            <p:cNvSpPr/>
            <p:nvPr/>
          </p:nvSpPr>
          <p:spPr>
            <a:xfrm>
              <a:off x="6355828"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Rectangle 32">
              <a:extLst>
                <a:ext uri="{FF2B5EF4-FFF2-40B4-BE49-F238E27FC236}">
                  <a16:creationId xmlns:a16="http://schemas.microsoft.com/office/drawing/2014/main" id="{A82C5D9E-528F-F52A-8E4D-FC918FF79BEA}"/>
                </a:ext>
              </a:extLst>
            </p:cNvPr>
            <p:cNvSpPr/>
            <p:nvPr/>
          </p:nvSpPr>
          <p:spPr>
            <a:xfrm>
              <a:off x="7570031"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C2E5C57D-DB33-7FD4-B846-5A409F8337DD}"/>
                </a:ext>
              </a:extLst>
            </p:cNvPr>
            <p:cNvSpPr/>
            <p:nvPr/>
          </p:nvSpPr>
          <p:spPr>
            <a:xfrm>
              <a:off x="8784234"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36" name="TextBox 35">
            <a:extLst>
              <a:ext uri="{FF2B5EF4-FFF2-40B4-BE49-F238E27FC236}">
                <a16:creationId xmlns:a16="http://schemas.microsoft.com/office/drawing/2014/main" id="{6D3AA576-7925-33A0-1E7A-33B80D383D25}"/>
              </a:ext>
            </a:extLst>
          </p:cNvPr>
          <p:cNvSpPr txBox="1"/>
          <p:nvPr/>
        </p:nvSpPr>
        <p:spPr>
          <a:xfrm>
            <a:off x="7457543" y="908067"/>
            <a:ext cx="4171401" cy="369332"/>
          </a:xfrm>
          <a:prstGeom prst="rect">
            <a:avLst/>
          </a:prstGeom>
          <a:noFill/>
        </p:spPr>
        <p:txBody>
          <a:bodyPr wrap="square" rtlCol="0">
            <a:spAutoFit/>
          </a:bodyPr>
          <a:lstStyle/>
          <a:p>
            <a:pPr algn="ctr"/>
            <a:r>
              <a:rPr lang="en-US" dirty="0">
                <a:solidFill>
                  <a:srgbClr val="0221BE"/>
                </a:solidFill>
                <a:latin typeface="Comic Sans MS" panose="030F0702030302020204" pitchFamily="66" charset="0"/>
              </a:rPr>
              <a:t>Micromechanical problem</a:t>
            </a:r>
            <a:endParaRPr lang="en-US" sz="1800" dirty="0">
              <a:solidFill>
                <a:srgbClr val="0221BE"/>
              </a:solidFill>
              <a:latin typeface="Comic Sans MS" panose="030F0702030302020204" pitchFamily="66" charset="0"/>
            </a:endParaRP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993EE836-17F1-B885-AECC-1F15D6A9FEB2}"/>
                  </a:ext>
                </a:extLst>
              </p:cNvPr>
              <p:cNvSpPr txBox="1"/>
              <p:nvPr/>
            </p:nvSpPr>
            <p:spPr>
              <a:xfrm>
                <a:off x="7186411" y="1391521"/>
                <a:ext cx="4713667" cy="3803605"/>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altLang="zh-CN" sz="1600" dirty="0">
                    <a:latin typeface="Comic Sans MS" pitchFamily="66" charset="0"/>
                  </a:rPr>
                  <a:t>(</a:t>
                </a:r>
                <a:r>
                  <a:rPr lang="en-US" altLang="zh-CN" sz="1600" dirty="0" err="1">
                    <a:latin typeface="Comic Sans MS" pitchFamily="66" charset="0"/>
                  </a:rPr>
                  <a:t>i</a:t>
                </a:r>
                <a:r>
                  <a:rPr lang="en-US" altLang="zh-CN" sz="1600" dirty="0">
                    <a:latin typeface="Comic Sans MS" pitchFamily="66" charset="0"/>
                  </a:rPr>
                  <a:t>) Kinematics: </a:t>
                </a:r>
              </a:p>
              <a:p>
                <a:pPr algn="ctr">
                  <a:spcAft>
                    <a:spcPts val="300"/>
                  </a:spcAft>
                </a:pPr>
                <a14:m>
                  <m:oMathPara xmlns:m="http://schemas.openxmlformats.org/officeDocument/2006/math">
                    <m:oMathParaPr>
                      <m:jc m:val="centerGroup"/>
                    </m:oMathParaPr>
                    <m:oMath xmlns:m="http://schemas.openxmlformats.org/officeDocument/2006/math">
                      <m:r>
                        <a:rPr lang="zh-CN" altLang="en-US" sz="1600" b="0" i="1" smtClean="0">
                          <a:latin typeface="Cambria Math" panose="02040503050406030204" pitchFamily="18" charset="0"/>
                        </a:rPr>
                        <m:t>𝜀</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r>
                        <a:rPr lang="en-US" altLang="zh-CN" sz="1600" b="0" i="1" smtClean="0">
                          <a:latin typeface="Cambria Math" panose="02040503050406030204" pitchFamily="18" charset="0"/>
                        </a:rPr>
                        <m:t>)= </m:t>
                      </m:r>
                      <m:f>
                        <m:fPr>
                          <m:ctrlPr>
                            <a:rPr lang="en-US" altLang="zh-CN" sz="1600" b="0" i="1" smtClean="0">
                              <a:latin typeface="Cambria Math" panose="02040503050406030204" pitchFamily="18" charset="0"/>
                            </a:rPr>
                          </m:ctrlPr>
                        </m:fPr>
                        <m:num>
                          <m:r>
                            <a:rPr lang="zh-CN" altLang="en-US" sz="1600" b="0" i="1" smtClean="0">
                              <a:latin typeface="Cambria Math" panose="02040503050406030204" pitchFamily="18" charset="0"/>
                            </a:rPr>
                            <m:t>𝜕</m:t>
                          </m:r>
                          <m:r>
                            <a:rPr lang="en-US" altLang="zh-CN" sz="1600" b="0" i="1" smtClean="0">
                              <a:latin typeface="Cambria Math" panose="02040503050406030204" pitchFamily="18" charset="0"/>
                            </a:rPr>
                            <m:t>𝑢</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r>
                            <a:rPr lang="en-US" altLang="zh-CN" sz="1600" b="0" i="1" smtClean="0">
                              <a:latin typeface="Cambria Math" panose="02040503050406030204" pitchFamily="18" charset="0"/>
                            </a:rPr>
                            <m:t>)</m:t>
                          </m:r>
                        </m:num>
                        <m:den>
                          <m:r>
                            <a:rPr lang="zh-CN" altLang="en-US" sz="1600" i="1">
                              <a:latin typeface="Cambria Math" panose="02040503050406030204" pitchFamily="18" charset="0"/>
                            </a:rPr>
                            <m:t>𝜕</m:t>
                          </m:r>
                          <m:r>
                            <a:rPr lang="en-US" altLang="zh-CN" sz="1600" b="0" i="1" smtClean="0">
                              <a:latin typeface="Cambria Math" panose="02040503050406030204" pitchFamily="18" charset="0"/>
                            </a:rPr>
                            <m:t>𝑦</m:t>
                          </m:r>
                        </m:den>
                      </m:f>
                    </m:oMath>
                  </m:oMathPara>
                </a14:m>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(ii) Equilibrium: </a:t>
                </a:r>
              </a:p>
              <a:p>
                <a:pPr algn="ctr">
                  <a:spcAft>
                    <a:spcPts val="300"/>
                  </a:spcAft>
                </a:pPr>
                <a14:m>
                  <m:oMathPara xmlns:m="http://schemas.openxmlformats.org/officeDocument/2006/math">
                    <m:oMathParaPr>
                      <m:jc m:val="center"/>
                    </m:oMathParaPr>
                    <m:oMath xmlns:m="http://schemas.openxmlformats.org/officeDocument/2006/math">
                      <m:f>
                        <m:fPr>
                          <m:ctrlPr>
                            <a:rPr lang="en-US" altLang="zh-CN" sz="1600" i="1">
                              <a:latin typeface="Cambria Math" panose="02040503050406030204" pitchFamily="18" charset="0"/>
                            </a:rPr>
                          </m:ctrlPr>
                        </m:fPr>
                        <m:num>
                          <m:r>
                            <a:rPr lang="zh-CN" altLang="en-US" sz="1600" i="1">
                              <a:latin typeface="Cambria Math" panose="02040503050406030204" pitchFamily="18" charset="0"/>
                            </a:rPr>
                            <m:t>𝜕</m:t>
                          </m:r>
                          <m:r>
                            <a:rPr lang="zh-CN" altLang="en-US" sz="1600" i="1" smtClean="0">
                              <a:latin typeface="Cambria Math" panose="02040503050406030204" pitchFamily="18" charset="0"/>
                            </a:rPr>
                            <m:t>𝜎</m:t>
                          </m:r>
                          <m:r>
                            <a:rPr lang="en-US" altLang="zh-CN" sz="1600" i="1">
                              <a:latin typeface="Cambria Math" panose="02040503050406030204" pitchFamily="18" charset="0"/>
                            </a:rPr>
                            <m:t>(</m:t>
                          </m:r>
                          <m:r>
                            <a:rPr lang="en-US" altLang="zh-CN" sz="1600" b="0" i="1" smtClean="0">
                              <a:latin typeface="Cambria Math" panose="02040503050406030204" pitchFamily="18" charset="0"/>
                            </a:rPr>
                            <m:t>𝑦</m:t>
                          </m:r>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num>
                        <m:den>
                          <m:r>
                            <a:rPr lang="zh-CN" altLang="en-US" sz="1600" i="1">
                              <a:latin typeface="Cambria Math" panose="02040503050406030204" pitchFamily="18" charset="0"/>
                            </a:rPr>
                            <m:t>𝜕</m:t>
                          </m:r>
                          <m:r>
                            <a:rPr lang="en-US" altLang="zh-CN" sz="1600" b="0" i="1" smtClean="0">
                              <a:latin typeface="Cambria Math" panose="02040503050406030204" pitchFamily="18" charset="0"/>
                            </a:rPr>
                            <m:t>𝑦</m:t>
                          </m:r>
                        </m:den>
                      </m:f>
                      <m:r>
                        <a:rPr lang="en-US" altLang="zh-CN" sz="1600" b="0" i="1" smtClean="0">
                          <a:latin typeface="Cambria Math" panose="02040503050406030204" pitchFamily="18" charset="0"/>
                          <a:ea typeface="Cambria Math" panose="02040503050406030204" pitchFamily="18" charset="0"/>
                        </a:rPr>
                        <m:t>=0</m:t>
                      </m:r>
                    </m:oMath>
                  </m:oMathPara>
                </a14:m>
                <a:endParaRPr lang="en-US" altLang="zh-CN" sz="1600" dirty="0">
                  <a:latin typeface="Comic Sans MS" pitchFamily="66" charset="0"/>
                </a:endParaRPr>
              </a:p>
              <a:p>
                <a:pPr marL="342900" indent="-342900">
                  <a:spcAft>
                    <a:spcPts val="300"/>
                  </a:spcAft>
                  <a:buFont typeface="Arial" panose="020B0604020202020204" pitchFamily="34" charset="0"/>
                  <a:buChar char="•"/>
                </a:pPr>
                <a:r>
                  <a:rPr lang="en-US" altLang="zh-CN" sz="1600" dirty="0">
                    <a:latin typeface="Comic Sans MS" pitchFamily="66" charset="0"/>
                  </a:rPr>
                  <a:t>(iii) Periodic boundary condition: </a:t>
                </a:r>
              </a:p>
              <a:p>
                <a:pPr>
                  <a:spcAft>
                    <a:spcPts val="300"/>
                  </a:spcAft>
                </a:pPr>
                <a14:m>
                  <m:oMathPara xmlns:m="http://schemas.openxmlformats.org/officeDocument/2006/math">
                    <m:oMathParaPr>
                      <m:jc m:val="center"/>
                    </m:oMathParaPr>
                    <m:oMath xmlns:m="http://schemas.openxmlformats.org/officeDocument/2006/math">
                      <m:nary>
                        <m:naryPr>
                          <m:supHide m:val="on"/>
                          <m:ctrlPr>
                            <a:rPr lang="en-US" altLang="zh-CN" sz="1600" b="0" i="1" smtClean="0">
                              <a:latin typeface="Cambria Math" panose="02040503050406030204" pitchFamily="18" charset="0"/>
                            </a:rPr>
                          </m:ctrlPr>
                        </m:naryPr>
                        <m:sub>
                          <m:r>
                            <m:rPr>
                              <m:sty m:val="p"/>
                            </m:rPr>
                            <a:rPr lang="en-US" altLang="zh-CN" sz="1600" b="0" i="0" smtClean="0">
                              <a:latin typeface="Cambria Math" panose="02040503050406030204" pitchFamily="18" charset="0"/>
                            </a:rPr>
                            <m:t>Ω</m:t>
                          </m:r>
                        </m:sub>
                        <m:sup/>
                        <m:e>
                          <m:r>
                            <a:rPr lang="en-US" altLang="zh-CN" sz="1600" b="0" i="1" smtClean="0">
                              <a:latin typeface="Cambria Math" panose="02040503050406030204" pitchFamily="18" charset="0"/>
                            </a:rPr>
                            <m:t>𝜖</m:t>
                          </m:r>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e>
                          </m:d>
                          <m:r>
                            <a:rPr lang="en-US" altLang="zh-CN" sz="1600" b="0" i="1" smtClean="0">
                              <a:latin typeface="Cambria Math" panose="02040503050406030204" pitchFamily="18" charset="0"/>
                            </a:rPr>
                            <m:t>=</m:t>
                          </m:r>
                        </m:e>
                      </m:nary>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𝜖</m:t>
                          </m:r>
                        </m:e>
                      </m:acc>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m:t>
                          </m:r>
                          <m:r>
                            <a:rPr lang="en-US" altLang="zh-CN" sz="1600" b="0" i="1" smtClean="0">
                              <a:latin typeface="Cambria Math" panose="02040503050406030204" pitchFamily="18" charset="0"/>
                            </a:rPr>
                            <m:t>𝑡</m:t>
                          </m:r>
                        </m:e>
                      </m:d>
                    </m:oMath>
                  </m:oMathPara>
                </a14:m>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latin typeface="Comic Sans MS" pitchFamily="66" charset="0"/>
                  </a:rPr>
                  <a:t>(iv) Initial condition: </a:t>
                </a:r>
              </a:p>
              <a:p>
                <a:pPr>
                  <a:spcAft>
                    <a:spcPts val="300"/>
                  </a:spcAft>
                </a:pPr>
                <a14:m>
                  <m:oMathPara xmlns:m="http://schemas.openxmlformats.org/officeDocument/2006/math">
                    <m:oMathParaPr>
                      <m:jc m:val="center"/>
                    </m:oMathParaPr>
                    <m:oMath xmlns:m="http://schemas.openxmlformats.org/officeDocument/2006/math">
                      <m:r>
                        <a:rPr lang="en-US" altLang="zh-CN" sz="1600" b="0" i="1" smtClean="0">
                          <a:latin typeface="Cambria Math" panose="02040503050406030204" pitchFamily="18" charset="0"/>
                        </a:rPr>
                        <m:t>𝑢</m:t>
                      </m:r>
                      <m:d>
                        <m:dPr>
                          <m:ctrlPr>
                            <a:rPr lang="en-US" altLang="zh-CN" sz="1600" b="0" i="1" smtClean="0">
                              <a:latin typeface="Cambria Math" panose="02040503050406030204" pitchFamily="18" charset="0"/>
                            </a:rPr>
                          </m:ctrlPr>
                        </m:dPr>
                        <m:e>
                          <m:r>
                            <a:rPr lang="en-US" altLang="zh-CN" sz="1600" b="0" i="1" smtClean="0">
                              <a:latin typeface="Cambria Math" panose="02040503050406030204" pitchFamily="18" charset="0"/>
                            </a:rPr>
                            <m:t>𝑦</m:t>
                          </m:r>
                          <m:r>
                            <a:rPr lang="en-US" altLang="zh-CN" sz="1600" b="0" i="1" smtClean="0">
                              <a:latin typeface="Cambria Math" panose="02040503050406030204" pitchFamily="18" charset="0"/>
                            </a:rPr>
                            <m:t>,0</m:t>
                          </m:r>
                        </m:e>
                      </m:d>
                      <m:r>
                        <a:rPr lang="en-US" altLang="zh-CN" sz="1600" b="0" i="1" smtClean="0">
                          <a:latin typeface="Cambria Math" panose="02040503050406030204" pitchFamily="18" charset="0"/>
                        </a:rPr>
                        <m:t>=0</m:t>
                      </m:r>
                    </m:oMath>
                  </m:oMathPara>
                </a14:m>
                <a:endParaRPr lang="en-US" altLang="zh-CN" sz="1600" dirty="0">
                  <a:latin typeface="Comic Sans MS" pitchFamily="66" charset="0"/>
                </a:endParaRPr>
              </a:p>
              <a:p>
                <a:pPr marL="285750" indent="-285750">
                  <a:spcAft>
                    <a:spcPts val="300"/>
                  </a:spcAft>
                  <a:buFont typeface="Arial" panose="020B0604020202020204" pitchFamily="34" charset="0"/>
                  <a:buChar char="•"/>
                </a:pPr>
                <a:r>
                  <a:rPr lang="en-US" altLang="zh-CN" sz="1600" dirty="0">
                    <a:solidFill>
                      <a:srgbClr val="FF0000"/>
                    </a:solidFill>
                    <a:latin typeface="Comic Sans MS" pitchFamily="66" charset="0"/>
                  </a:rPr>
                  <a:t>(v) Material model (Markovian):  </a:t>
                </a:r>
                <a:endParaRPr lang="en-US" altLang="zh-CN" sz="2000" dirty="0">
                  <a:solidFill>
                    <a:srgbClr val="FF0000"/>
                  </a:solidFill>
                </a:endParaRPr>
              </a:p>
              <a:p>
                <a:pPr algn="ctr">
                  <a:spcAft>
                    <a:spcPts val="300"/>
                  </a:spcAft>
                </a:pPr>
                <a14:m>
                  <m:oMath xmlns:m="http://schemas.openxmlformats.org/officeDocument/2006/math">
                    <m:r>
                      <a:rPr lang="zh-CN" altLang="en-US" sz="1600" i="1" smtClean="0">
                        <a:latin typeface="Cambria Math" panose="02040503050406030204" pitchFamily="18" charset="0"/>
                      </a:rPr>
                      <m:t>𝜎</m:t>
                    </m:r>
                    <m:d>
                      <m:dPr>
                        <m:ctrlPr>
                          <a:rPr lang="en-US" altLang="zh-CN" sz="1600" i="1">
                            <a:latin typeface="Cambria Math" panose="02040503050406030204" pitchFamily="18" charset="0"/>
                          </a:rPr>
                        </m:ctrlPr>
                      </m:dPr>
                      <m:e>
                        <m:r>
                          <a:rPr lang="en-US" altLang="zh-CN" sz="1600" b="0" i="1" smtClean="0">
                            <a:latin typeface="Cambria Math" panose="02040503050406030204" pitchFamily="18" charset="0"/>
                          </a:rPr>
                          <m:t>𝑦</m:t>
                        </m:r>
                        <m:r>
                          <a:rPr lang="en-US" altLang="zh-CN" sz="1600" i="1">
                            <a:latin typeface="Cambria Math" panose="02040503050406030204" pitchFamily="18" charset="0"/>
                          </a:rPr>
                          <m:t>,</m:t>
                        </m:r>
                        <m:r>
                          <a:rPr lang="en-US" altLang="zh-CN" sz="1600" i="1">
                            <a:latin typeface="Cambria Math" panose="02040503050406030204" pitchFamily="18" charset="0"/>
                          </a:rPr>
                          <m:t>𝑡</m:t>
                        </m:r>
                      </m:e>
                    </m:d>
                    <m:r>
                      <a:rPr lang="en-US" altLang="zh-CN" sz="1600" b="0" i="1" smtClean="0">
                        <a:latin typeface="Cambria Math" panose="02040503050406030204" pitchFamily="18" charset="0"/>
                      </a:rPr>
                      <m:t>=</m:t>
                    </m:r>
                    <m:r>
                      <a:rPr lang="en-US" altLang="zh-CN" sz="1600" b="0" i="1" smtClean="0">
                        <a:solidFill>
                          <a:srgbClr val="FF0000"/>
                        </a:solidFill>
                        <a:latin typeface="Cambria Math" panose="02040503050406030204" pitchFamily="18" charset="0"/>
                      </a:rPr>
                      <m:t>𝐶</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𝑦</m:t>
                    </m:r>
                    <m:r>
                      <a:rPr lang="en-US" altLang="zh-CN" sz="1600" b="0" i="1" smtClean="0">
                        <a:solidFill>
                          <a:srgbClr val="FF0000"/>
                        </a:solidFill>
                        <a:latin typeface="Cambria Math" panose="02040503050406030204" pitchFamily="18" charset="0"/>
                      </a:rPr>
                      <m:t>)</m:t>
                    </m:r>
                    <m:r>
                      <a:rPr lang="zh-CN" altLang="en-US" sz="1600" i="1">
                        <a:latin typeface="Cambria Math" panose="02040503050406030204" pitchFamily="18" charset="0"/>
                      </a:rPr>
                      <m:t>𝜀</m:t>
                    </m:r>
                    <m:d>
                      <m:dPr>
                        <m:ctrlPr>
                          <a:rPr lang="en-US" altLang="zh-CN" sz="1600" i="1">
                            <a:latin typeface="Cambria Math" panose="02040503050406030204" pitchFamily="18" charset="0"/>
                          </a:rPr>
                        </m:ctrlPr>
                      </m:dPr>
                      <m:e>
                        <m:r>
                          <a:rPr lang="en-US" altLang="zh-CN" sz="1600" b="0" i="1" smtClean="0">
                            <a:latin typeface="Cambria Math" panose="02040503050406030204" pitchFamily="18" charset="0"/>
                          </a:rPr>
                          <m:t>𝑦</m:t>
                        </m:r>
                        <m:r>
                          <a:rPr lang="en-US" altLang="zh-CN" sz="1600" i="1">
                            <a:latin typeface="Cambria Math" panose="02040503050406030204" pitchFamily="18" charset="0"/>
                          </a:rPr>
                          <m:t>,</m:t>
                        </m:r>
                        <m:r>
                          <a:rPr lang="en-US" altLang="zh-CN" sz="1600" i="1">
                            <a:latin typeface="Cambria Math" panose="02040503050406030204" pitchFamily="18" charset="0"/>
                          </a:rPr>
                          <m:t>𝑡</m:t>
                        </m:r>
                      </m:e>
                    </m:d>
                    <m:r>
                      <a:rPr lang="en-US" altLang="zh-CN" sz="1600" b="0" i="1" smtClean="0">
                        <a:latin typeface="Cambria Math" panose="02040503050406030204" pitchFamily="18" charset="0"/>
                      </a:rPr>
                      <m:t>+</m:t>
                    </m:r>
                  </m:oMath>
                </a14:m>
                <a:r>
                  <a:rPr lang="en-US" sz="1600" dirty="0">
                    <a:ea typeface="Cambria Math" panose="02040503050406030204" pitchFamily="18" charset="0"/>
                  </a:rPr>
                  <a:t> </a:t>
                </a:r>
                <a14:m>
                  <m:oMath xmlns:m="http://schemas.openxmlformats.org/officeDocument/2006/math">
                    <m:r>
                      <a:rPr lang="en-US" sz="1600" i="1" smtClean="0">
                        <a:solidFill>
                          <a:srgbClr val="FF0000"/>
                        </a:solidFill>
                        <a:latin typeface="Cambria Math" panose="02040503050406030204" pitchFamily="18" charset="0"/>
                        <a:ea typeface="Cambria Math" panose="02040503050406030204" pitchFamily="18" charset="0"/>
                      </a:rPr>
                      <m:t>𝜈</m:t>
                    </m:r>
                    <m:r>
                      <a:rPr lang="en-US" sz="1600" b="0" i="1" smtClean="0">
                        <a:solidFill>
                          <a:srgbClr val="FF0000"/>
                        </a:solidFill>
                        <a:latin typeface="Cambria Math" panose="02040503050406030204" pitchFamily="18" charset="0"/>
                        <a:ea typeface="Cambria Math" panose="02040503050406030204" pitchFamily="18" charset="0"/>
                      </a:rPr>
                      <m:t>(</m:t>
                    </m:r>
                    <m:r>
                      <a:rPr lang="en-US" sz="1600" b="0" i="1" smtClean="0">
                        <a:solidFill>
                          <a:srgbClr val="FF0000"/>
                        </a:solidFill>
                        <a:latin typeface="Cambria Math" panose="02040503050406030204" pitchFamily="18" charset="0"/>
                        <a:ea typeface="Cambria Math" panose="02040503050406030204" pitchFamily="18" charset="0"/>
                      </a:rPr>
                      <m:t>𝑦</m:t>
                    </m:r>
                    <m:r>
                      <a:rPr lang="en-US" sz="1600" b="0" i="1" smtClean="0">
                        <a:solidFill>
                          <a:srgbClr val="FF0000"/>
                        </a:solidFill>
                        <a:latin typeface="Cambria Math" panose="02040503050406030204" pitchFamily="18" charset="0"/>
                        <a:ea typeface="Cambria Math" panose="02040503050406030204" pitchFamily="18" charset="0"/>
                      </a:rPr>
                      <m:t>)</m:t>
                    </m:r>
                  </m:oMath>
                </a14:m>
                <a:r>
                  <a:rPr lang="en-US" altLang="zh-CN" sz="1600" dirty="0">
                    <a:solidFill>
                      <a:srgbClr val="FF0000"/>
                    </a:solidFill>
                  </a:rPr>
                  <a:t> </a:t>
                </a:r>
                <a14:m>
                  <m:oMath xmlns:m="http://schemas.openxmlformats.org/officeDocument/2006/math">
                    <m:f>
                      <m:fPr>
                        <m:ctrlPr>
                          <a:rPr lang="en-US" altLang="zh-CN" sz="1600" i="1">
                            <a:latin typeface="Cambria Math" panose="02040503050406030204" pitchFamily="18" charset="0"/>
                          </a:rPr>
                        </m:ctrlPr>
                      </m:fPr>
                      <m:num>
                        <m:r>
                          <a:rPr lang="zh-CN" altLang="en-US" sz="1600" i="1">
                            <a:latin typeface="Cambria Math" panose="02040503050406030204" pitchFamily="18" charset="0"/>
                          </a:rPr>
                          <m:t>𝜕</m:t>
                        </m:r>
                        <m:r>
                          <a:rPr lang="zh-CN" altLang="en-US" sz="1600" i="1" smtClean="0">
                            <a:latin typeface="Cambria Math" panose="02040503050406030204" pitchFamily="18" charset="0"/>
                          </a:rPr>
                          <m:t>𝜀</m:t>
                        </m:r>
                        <m:r>
                          <a:rPr lang="en-US" altLang="zh-CN" sz="1600" i="1">
                            <a:latin typeface="Cambria Math" panose="02040503050406030204" pitchFamily="18" charset="0"/>
                          </a:rPr>
                          <m:t>(</m:t>
                        </m:r>
                        <m:r>
                          <a:rPr lang="en-US" altLang="zh-CN" sz="1600" b="0" i="1" smtClean="0">
                            <a:latin typeface="Cambria Math" panose="02040503050406030204" pitchFamily="18" charset="0"/>
                          </a:rPr>
                          <m:t>𝑦</m:t>
                        </m:r>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num>
                      <m:den>
                        <m:r>
                          <a:rPr lang="zh-CN" altLang="en-US" sz="1600" i="1">
                            <a:latin typeface="Cambria Math" panose="02040503050406030204" pitchFamily="18" charset="0"/>
                          </a:rPr>
                          <m:t>𝜕</m:t>
                        </m:r>
                        <m:r>
                          <a:rPr lang="en-US" altLang="zh-CN" sz="1600" i="1">
                            <a:latin typeface="Cambria Math" panose="02040503050406030204" pitchFamily="18" charset="0"/>
                          </a:rPr>
                          <m:t>𝑥</m:t>
                        </m:r>
                      </m:den>
                    </m:f>
                  </m:oMath>
                </a14:m>
                <a:endParaRPr lang="en-US" altLang="zh-CN" sz="1600" dirty="0">
                  <a:latin typeface="Comic Sans MS" pitchFamily="66" charset="0"/>
                </a:endParaRPr>
              </a:p>
            </p:txBody>
          </p:sp>
        </mc:Choice>
        <mc:Fallback xmlns="">
          <p:sp>
            <p:nvSpPr>
              <p:cNvPr id="37" name="TextBox 36">
                <a:extLst>
                  <a:ext uri="{FF2B5EF4-FFF2-40B4-BE49-F238E27FC236}">
                    <a16:creationId xmlns:a16="http://schemas.microsoft.com/office/drawing/2014/main" id="{993EE836-17F1-B885-AECC-1F15D6A9FEB2}"/>
                  </a:ext>
                </a:extLst>
              </p:cNvPr>
              <p:cNvSpPr txBox="1">
                <a:spLocks noRot="1" noChangeAspect="1" noMove="1" noResize="1" noEditPoints="1" noAdjustHandles="1" noChangeArrowheads="1" noChangeShapeType="1" noTextEdit="1"/>
              </p:cNvSpPr>
              <p:nvPr/>
            </p:nvSpPr>
            <p:spPr>
              <a:xfrm>
                <a:off x="7186411" y="1391521"/>
                <a:ext cx="4713667" cy="3803605"/>
              </a:xfrm>
              <a:prstGeom prst="rect">
                <a:avLst/>
              </a:prstGeom>
              <a:blipFill>
                <a:blip r:embed="rId3"/>
                <a:stretch>
                  <a:fillRect l="-387" t="-159"/>
                </a:stretch>
              </a:blipFill>
              <a:ln w="19050">
                <a:solidFill>
                  <a:schemeClr val="tx1"/>
                </a:solidFill>
              </a:ln>
            </p:spPr>
            <p:txBody>
              <a:bodyPr/>
              <a:lstStyle/>
              <a:p>
                <a:r>
                  <a:rPr lang="en-US">
                    <a:noFill/>
                  </a:rPr>
                  <a:t> </a:t>
                </a:r>
              </a:p>
            </p:txBody>
          </p:sp>
        </mc:Fallback>
      </mc:AlternateContent>
      <p:sp>
        <p:nvSpPr>
          <p:cNvPr id="2" name="TextBox 1">
            <a:extLst>
              <a:ext uri="{FF2B5EF4-FFF2-40B4-BE49-F238E27FC236}">
                <a16:creationId xmlns:a16="http://schemas.microsoft.com/office/drawing/2014/main" id="{6922136C-191F-42AD-76C8-EDEBFF5154F4}"/>
              </a:ext>
            </a:extLst>
          </p:cNvPr>
          <p:cNvSpPr txBox="1"/>
          <p:nvPr/>
        </p:nvSpPr>
        <p:spPr>
          <a:xfrm>
            <a:off x="406403" y="1832666"/>
            <a:ext cx="301686" cy="369332"/>
          </a:xfrm>
          <a:prstGeom prst="rect">
            <a:avLst/>
          </a:prstGeom>
          <a:noFill/>
        </p:spPr>
        <p:txBody>
          <a:bodyPr wrap="none" rtlCol="0">
            <a:spAutoFit/>
          </a:bodyPr>
          <a:lstStyle/>
          <a:p>
            <a:r>
              <a:rPr lang="en-US" dirty="0">
                <a:solidFill>
                  <a:srgbClr val="FF0000"/>
                </a:solidFill>
              </a:rPr>
              <a:t>0</a:t>
            </a:r>
            <a:endParaRPr lang="en-GB" dirty="0">
              <a:solidFill>
                <a:srgbClr val="FF0000"/>
              </a:solidFill>
            </a:endParaRPr>
          </a:p>
        </p:txBody>
      </p:sp>
      <p:sp>
        <p:nvSpPr>
          <p:cNvPr id="38" name="TextBox 37">
            <a:extLst>
              <a:ext uri="{FF2B5EF4-FFF2-40B4-BE49-F238E27FC236}">
                <a16:creationId xmlns:a16="http://schemas.microsoft.com/office/drawing/2014/main" id="{8F0E6D3C-3E41-0F30-9FA7-620E990E209B}"/>
              </a:ext>
            </a:extLst>
          </p:cNvPr>
          <p:cNvSpPr txBox="1"/>
          <p:nvPr/>
        </p:nvSpPr>
        <p:spPr>
          <a:xfrm>
            <a:off x="6338407" y="1832666"/>
            <a:ext cx="301686" cy="369332"/>
          </a:xfrm>
          <a:prstGeom prst="rect">
            <a:avLst/>
          </a:prstGeom>
          <a:noFill/>
        </p:spPr>
        <p:txBody>
          <a:bodyPr wrap="none" rtlCol="0">
            <a:spAutoFit/>
          </a:bodyPr>
          <a:lstStyle/>
          <a:p>
            <a:r>
              <a:rPr lang="en-US" dirty="0">
                <a:solidFill>
                  <a:srgbClr val="FF0000"/>
                </a:solidFill>
              </a:rPr>
              <a:t>1</a:t>
            </a:r>
            <a:endParaRPr lang="en-GB" dirty="0">
              <a:solidFill>
                <a:srgbClr val="FF0000"/>
              </a:solidFill>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EC6E7D9-7B7E-3B66-B1F7-F7C1B80C8493}"/>
                  </a:ext>
                </a:extLst>
              </p:cNvPr>
              <p:cNvSpPr txBox="1"/>
              <p:nvPr/>
            </p:nvSpPr>
            <p:spPr>
              <a:xfrm>
                <a:off x="745509" y="923933"/>
                <a:ext cx="4639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3" name="TextBox 2">
                <a:extLst>
                  <a:ext uri="{FF2B5EF4-FFF2-40B4-BE49-F238E27FC236}">
                    <a16:creationId xmlns:a16="http://schemas.microsoft.com/office/drawing/2014/main" id="{8F3657EE-86D3-449D-8951-58CAF6E68AF2}"/>
                  </a:ext>
                </a:extLst>
              </p:cNvPr>
              <p:cNvSpPr txBox="1">
                <a:spLocks noRot="1" noChangeAspect="1" noMove="1" noResize="1" noEditPoints="1" noAdjustHandles="1" noChangeArrowheads="1" noChangeShapeType="1" noTextEdit="1"/>
              </p:cNvSpPr>
              <p:nvPr/>
            </p:nvSpPr>
            <p:spPr>
              <a:xfrm>
                <a:off x="745509" y="923933"/>
                <a:ext cx="463910" cy="369332"/>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7E337955-823C-8727-7A26-66F52D39EC3F}"/>
                  </a:ext>
                </a:extLst>
              </p:cNvPr>
              <p:cNvSpPr txBox="1"/>
              <p:nvPr/>
            </p:nvSpPr>
            <p:spPr>
              <a:xfrm>
                <a:off x="745508" y="1836187"/>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1</m:t>
                          </m:r>
                        </m:sub>
                      </m:sSub>
                    </m:oMath>
                  </m:oMathPara>
                </a14:m>
                <a:endParaRPr lang="en-GB" dirty="0"/>
              </a:p>
            </p:txBody>
          </p:sp>
        </mc:Choice>
        <mc:Fallback xmlns="">
          <p:sp>
            <p:nvSpPr>
              <p:cNvPr id="39" name="TextBox 38">
                <a:extLst>
                  <a:ext uri="{FF2B5EF4-FFF2-40B4-BE49-F238E27FC236}">
                    <a16:creationId xmlns:a16="http://schemas.microsoft.com/office/drawing/2014/main" id="{E9479015-3FC7-4E89-B18C-AAF7A4B9703A}"/>
                  </a:ext>
                </a:extLst>
              </p:cNvPr>
              <p:cNvSpPr txBox="1">
                <a:spLocks noRot="1" noChangeAspect="1" noMove="1" noResize="1" noEditPoints="1" noAdjustHandles="1" noChangeArrowheads="1" noChangeShapeType="1" noTextEdit="1"/>
              </p:cNvSpPr>
              <p:nvPr/>
            </p:nvSpPr>
            <p:spPr>
              <a:xfrm>
                <a:off x="745508" y="1836187"/>
                <a:ext cx="452110" cy="369332"/>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67A08DDC-43C7-6B98-490A-52361198F0A4}"/>
                  </a:ext>
                </a:extLst>
              </p:cNvPr>
              <p:cNvSpPr txBox="1"/>
              <p:nvPr/>
            </p:nvSpPr>
            <p:spPr>
              <a:xfrm>
                <a:off x="1556092"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0" name="TextBox 39">
                <a:extLst>
                  <a:ext uri="{FF2B5EF4-FFF2-40B4-BE49-F238E27FC236}">
                    <a16:creationId xmlns:a16="http://schemas.microsoft.com/office/drawing/2014/main" id="{6A909468-6DBC-4169-8FAA-85F7E63CE297}"/>
                  </a:ext>
                </a:extLst>
              </p:cNvPr>
              <p:cNvSpPr txBox="1">
                <a:spLocks noRot="1" noChangeAspect="1" noMove="1" noResize="1" noEditPoints="1" noAdjustHandles="1" noChangeArrowheads="1" noChangeShapeType="1" noTextEdit="1"/>
              </p:cNvSpPr>
              <p:nvPr/>
            </p:nvSpPr>
            <p:spPr>
              <a:xfrm>
                <a:off x="1556092" y="923933"/>
                <a:ext cx="469231" cy="369332"/>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A2601BEC-C81D-97B4-BB31-63A64B40957E}"/>
                  </a:ext>
                </a:extLst>
              </p:cNvPr>
              <p:cNvSpPr txBox="1"/>
              <p:nvPr/>
            </p:nvSpPr>
            <p:spPr>
              <a:xfrm>
                <a:off x="1556091" y="1836187"/>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2</m:t>
                          </m:r>
                        </m:sub>
                      </m:sSub>
                    </m:oMath>
                  </m:oMathPara>
                </a14:m>
                <a:endParaRPr lang="en-GB" dirty="0"/>
              </a:p>
            </p:txBody>
          </p:sp>
        </mc:Choice>
        <mc:Fallback xmlns="">
          <p:sp>
            <p:nvSpPr>
              <p:cNvPr id="41" name="TextBox 40">
                <a:extLst>
                  <a:ext uri="{FF2B5EF4-FFF2-40B4-BE49-F238E27FC236}">
                    <a16:creationId xmlns:a16="http://schemas.microsoft.com/office/drawing/2014/main" id="{AE4017EB-3C96-48B2-B948-35D26E855C1C}"/>
                  </a:ext>
                </a:extLst>
              </p:cNvPr>
              <p:cNvSpPr txBox="1">
                <a:spLocks noRot="1" noChangeAspect="1" noMove="1" noResize="1" noEditPoints="1" noAdjustHandles="1" noChangeArrowheads="1" noChangeShapeType="1" noTextEdit="1"/>
              </p:cNvSpPr>
              <p:nvPr/>
            </p:nvSpPr>
            <p:spPr>
              <a:xfrm>
                <a:off x="1556091" y="1836187"/>
                <a:ext cx="457433" cy="369332"/>
              </a:xfrm>
              <a:prstGeom prst="rect">
                <a:avLst/>
              </a:prstGeom>
              <a:blipFill>
                <a:blip r:embed="rId7"/>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D2A29ADC-B8E9-D85A-0652-A3E63D0A9C9B}"/>
                  </a:ext>
                </a:extLst>
              </p:cNvPr>
              <p:cNvSpPr txBox="1"/>
              <p:nvPr/>
            </p:nvSpPr>
            <p:spPr>
              <a:xfrm>
                <a:off x="3286857" y="908067"/>
                <a:ext cx="4106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2" name="TextBox 41">
                <a:extLst>
                  <a:ext uri="{FF2B5EF4-FFF2-40B4-BE49-F238E27FC236}">
                    <a16:creationId xmlns:a16="http://schemas.microsoft.com/office/drawing/2014/main" id="{B4CC450D-6880-47D4-BCD9-EFBB1AECF49F}"/>
                  </a:ext>
                </a:extLst>
              </p:cNvPr>
              <p:cNvSpPr txBox="1">
                <a:spLocks noRot="1" noChangeAspect="1" noMove="1" noResize="1" noEditPoints="1" noAdjustHandles="1" noChangeArrowheads="1" noChangeShapeType="1" noTextEdit="1"/>
              </p:cNvSpPr>
              <p:nvPr/>
            </p:nvSpPr>
            <p:spPr>
              <a:xfrm>
                <a:off x="3286857" y="908067"/>
                <a:ext cx="410689" cy="369332"/>
              </a:xfrm>
              <a:prstGeom prst="rect">
                <a:avLst/>
              </a:prstGeom>
              <a:blipFill>
                <a:blip r:embed="rId8"/>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70258713-24E6-EBE7-99C1-535967B92156}"/>
                  </a:ext>
                </a:extLst>
              </p:cNvPr>
              <p:cNvSpPr txBox="1"/>
              <p:nvPr/>
            </p:nvSpPr>
            <p:spPr>
              <a:xfrm>
                <a:off x="3319529" y="1791919"/>
                <a:ext cx="345343" cy="38398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3" name="TextBox 42">
                <a:extLst>
                  <a:ext uri="{FF2B5EF4-FFF2-40B4-BE49-F238E27FC236}">
                    <a16:creationId xmlns:a16="http://schemas.microsoft.com/office/drawing/2014/main" id="{B9ED0E26-8780-4ED6-9D7F-A6166501C21E}"/>
                  </a:ext>
                </a:extLst>
              </p:cNvPr>
              <p:cNvSpPr txBox="1">
                <a:spLocks noRot="1" noChangeAspect="1" noMove="1" noResize="1" noEditPoints="1" noAdjustHandles="1" noChangeArrowheads="1" noChangeShapeType="1" noTextEdit="1"/>
              </p:cNvSpPr>
              <p:nvPr/>
            </p:nvSpPr>
            <p:spPr>
              <a:xfrm>
                <a:off x="3319529" y="1791919"/>
                <a:ext cx="345343" cy="383988"/>
              </a:xfrm>
              <a:prstGeom prst="rect">
                <a:avLst/>
              </a:prstGeom>
              <a:blipFill>
                <a:blip r:embed="rId9"/>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1635D400-A69E-403A-EDD8-F45B032F96B2}"/>
                  </a:ext>
                </a:extLst>
              </p:cNvPr>
              <p:cNvSpPr txBox="1"/>
              <p:nvPr/>
            </p:nvSpPr>
            <p:spPr>
              <a:xfrm>
                <a:off x="4982863"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4" name="TextBox 43">
                <a:extLst>
                  <a:ext uri="{FF2B5EF4-FFF2-40B4-BE49-F238E27FC236}">
                    <a16:creationId xmlns:a16="http://schemas.microsoft.com/office/drawing/2014/main" id="{04514A3E-52C3-4CDC-A7FD-50530990AA0E}"/>
                  </a:ext>
                </a:extLst>
              </p:cNvPr>
              <p:cNvSpPr txBox="1">
                <a:spLocks noRot="1" noChangeAspect="1" noMove="1" noResize="1" noEditPoints="1" noAdjustHandles="1" noChangeArrowheads="1" noChangeShapeType="1" noTextEdit="1"/>
              </p:cNvSpPr>
              <p:nvPr/>
            </p:nvSpPr>
            <p:spPr>
              <a:xfrm>
                <a:off x="4982863" y="923933"/>
                <a:ext cx="469231" cy="369332"/>
              </a:xfrm>
              <a:prstGeom prst="rect">
                <a:avLst/>
              </a:prstGeom>
              <a:blipFill>
                <a:blip r:embed="rId10"/>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D7600FFA-DA57-49F6-FD55-DCA0D924165C}"/>
                  </a:ext>
                </a:extLst>
              </p:cNvPr>
              <p:cNvSpPr txBox="1"/>
              <p:nvPr/>
            </p:nvSpPr>
            <p:spPr>
              <a:xfrm>
                <a:off x="4977302" y="1791919"/>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ea typeface="Cambria Math" panose="02040503050406030204" pitchFamily="18" charset="0"/>
                            </a:rPr>
                            <m:t>2</m:t>
                          </m:r>
                        </m:sub>
                      </m:sSub>
                    </m:oMath>
                  </m:oMathPara>
                </a14:m>
                <a:endParaRPr lang="en-GB" dirty="0"/>
              </a:p>
            </p:txBody>
          </p:sp>
        </mc:Choice>
        <mc:Fallback xmlns="">
          <p:sp>
            <p:nvSpPr>
              <p:cNvPr id="45" name="TextBox 44">
                <a:extLst>
                  <a:ext uri="{FF2B5EF4-FFF2-40B4-BE49-F238E27FC236}">
                    <a16:creationId xmlns:a16="http://schemas.microsoft.com/office/drawing/2014/main" id="{95E0FBF3-BF3A-487A-9454-2F3C018EC06B}"/>
                  </a:ext>
                </a:extLst>
              </p:cNvPr>
              <p:cNvSpPr txBox="1">
                <a:spLocks noRot="1" noChangeAspect="1" noMove="1" noResize="1" noEditPoints="1" noAdjustHandles="1" noChangeArrowheads="1" noChangeShapeType="1" noTextEdit="1"/>
              </p:cNvSpPr>
              <p:nvPr/>
            </p:nvSpPr>
            <p:spPr>
              <a:xfrm>
                <a:off x="4977302" y="1791919"/>
                <a:ext cx="457433" cy="369332"/>
              </a:xfrm>
              <a:prstGeom prst="rect">
                <a:avLst/>
              </a:prstGeom>
              <a:blipFill>
                <a:blip r:embed="rId11"/>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065FC01F-7C4F-749E-EED4-F22BE51CCDD0}"/>
                  </a:ext>
                </a:extLst>
              </p:cNvPr>
              <p:cNvSpPr txBox="1"/>
              <p:nvPr/>
            </p:nvSpPr>
            <p:spPr>
              <a:xfrm>
                <a:off x="5839098" y="923933"/>
                <a:ext cx="46390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46" name="TextBox 45">
                <a:extLst>
                  <a:ext uri="{FF2B5EF4-FFF2-40B4-BE49-F238E27FC236}">
                    <a16:creationId xmlns:a16="http://schemas.microsoft.com/office/drawing/2014/main" id="{2D7BBA91-4D58-4398-9F47-8533ACB7B8DD}"/>
                  </a:ext>
                </a:extLst>
              </p:cNvPr>
              <p:cNvSpPr txBox="1">
                <a:spLocks noRot="1" noChangeAspect="1" noMove="1" noResize="1" noEditPoints="1" noAdjustHandles="1" noChangeArrowheads="1" noChangeShapeType="1" noTextEdit="1"/>
              </p:cNvSpPr>
              <p:nvPr/>
            </p:nvSpPr>
            <p:spPr>
              <a:xfrm>
                <a:off x="5839098" y="923933"/>
                <a:ext cx="463909" cy="369332"/>
              </a:xfrm>
              <a:prstGeom prst="rect">
                <a:avLst/>
              </a:prstGeom>
              <a:blipFill>
                <a:blip r:embed="rId1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8ECEAF4E-12F7-9586-DFA0-CEE71E72D3C1}"/>
                  </a:ext>
                </a:extLst>
              </p:cNvPr>
              <p:cNvSpPr txBox="1"/>
              <p:nvPr/>
            </p:nvSpPr>
            <p:spPr>
              <a:xfrm>
                <a:off x="5839098" y="1786586"/>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ea typeface="Cambria Math" panose="02040503050406030204" pitchFamily="18" charset="0"/>
                            </a:rPr>
                            <m:t>1</m:t>
                          </m:r>
                        </m:sub>
                      </m:sSub>
                    </m:oMath>
                  </m:oMathPara>
                </a14:m>
                <a:endParaRPr lang="en-GB" dirty="0"/>
              </a:p>
            </p:txBody>
          </p:sp>
        </mc:Choice>
        <mc:Fallback xmlns="">
          <p:sp>
            <p:nvSpPr>
              <p:cNvPr id="49" name="TextBox 48">
                <a:extLst>
                  <a:ext uri="{FF2B5EF4-FFF2-40B4-BE49-F238E27FC236}">
                    <a16:creationId xmlns:a16="http://schemas.microsoft.com/office/drawing/2014/main" id="{1926FC28-2C91-4426-8884-E39FE2D2B6FB}"/>
                  </a:ext>
                </a:extLst>
              </p:cNvPr>
              <p:cNvSpPr txBox="1">
                <a:spLocks noRot="1" noChangeAspect="1" noMove="1" noResize="1" noEditPoints="1" noAdjustHandles="1" noChangeArrowheads="1" noChangeShapeType="1" noTextEdit="1"/>
              </p:cNvSpPr>
              <p:nvPr/>
            </p:nvSpPr>
            <p:spPr>
              <a:xfrm>
                <a:off x="5839098" y="1786586"/>
                <a:ext cx="452110" cy="369332"/>
              </a:xfrm>
              <a:prstGeom prst="rect">
                <a:avLst/>
              </a:prstGeom>
              <a:blipFill>
                <a:blip r:embed="rId13"/>
                <a:stretch>
                  <a:fillRect/>
                </a:stretch>
              </a:blipFill>
            </p:spPr>
            <p:txBody>
              <a:bodyPr/>
              <a:lstStyle/>
              <a:p>
                <a:r>
                  <a:rPr lang="zh-CN" altLang="en-US">
                    <a:noFill/>
                  </a:rPr>
                  <a:t> </a:t>
                </a:r>
              </a:p>
            </p:txBody>
          </p:sp>
        </mc:Fallback>
      </mc:AlternateContent>
      <p:sp>
        <p:nvSpPr>
          <p:cNvPr id="6" name="TextBox 5">
            <a:extLst>
              <a:ext uri="{FF2B5EF4-FFF2-40B4-BE49-F238E27FC236}">
                <a16:creationId xmlns:a16="http://schemas.microsoft.com/office/drawing/2014/main" id="{0249FDE1-B2E7-8A11-FD56-91FF513C1DDF}"/>
              </a:ext>
            </a:extLst>
          </p:cNvPr>
          <p:cNvSpPr txBox="1"/>
          <p:nvPr/>
        </p:nvSpPr>
        <p:spPr>
          <a:xfrm>
            <a:off x="7186411" y="5143428"/>
            <a:ext cx="4621473" cy="646331"/>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For simplicity we drop the macroscopic variable x here</a:t>
            </a:r>
          </a:p>
        </p:txBody>
      </p:sp>
      <p:sp>
        <p:nvSpPr>
          <p:cNvPr id="5" name="TextBox 50">
            <a:extLst>
              <a:ext uri="{FF2B5EF4-FFF2-40B4-BE49-F238E27FC236}">
                <a16:creationId xmlns:a16="http://schemas.microsoft.com/office/drawing/2014/main" id="{CA000377-708D-4B25-A869-5602FDBA41BF}"/>
              </a:ext>
            </a:extLst>
          </p:cNvPr>
          <p:cNvSpPr txBox="1"/>
          <p:nvPr/>
        </p:nvSpPr>
        <p:spPr>
          <a:xfrm>
            <a:off x="1543709" y="2516514"/>
            <a:ext cx="417140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rgbClr val="0221BE"/>
                </a:solidFill>
                <a:latin typeface="Comic Sans MS" panose="030F0702030302020204" pitchFamily="66" charset="0"/>
              </a:rPr>
              <a:t>Macroscopic model (exact solution)</a:t>
            </a:r>
            <a:endParaRPr lang="en-US" sz="1800" dirty="0">
              <a:solidFill>
                <a:srgbClr val="0221BE"/>
              </a:solidFill>
              <a:latin typeface="Comic Sans MS" panose="030F0702030302020204" pitchFamily="66" charset="0"/>
            </a:endParaRPr>
          </a:p>
        </p:txBody>
      </p:sp>
      <mc:AlternateContent xmlns:mc="http://schemas.openxmlformats.org/markup-compatibility/2006" xmlns:a14="http://schemas.microsoft.com/office/drawing/2010/main">
        <mc:Choice Requires="a14">
          <p:sp>
            <p:nvSpPr>
              <p:cNvPr id="8" name="TextBox 49">
                <a:extLst>
                  <a:ext uri="{FF2B5EF4-FFF2-40B4-BE49-F238E27FC236}">
                    <a16:creationId xmlns:a16="http://schemas.microsoft.com/office/drawing/2014/main" id="{C93CF7B8-7E85-4EE0-8599-34FFFF2E8890}"/>
                  </a:ext>
                </a:extLst>
              </p:cNvPr>
              <p:cNvSpPr txBox="1"/>
              <p:nvPr/>
            </p:nvSpPr>
            <p:spPr>
              <a:xfrm>
                <a:off x="360056" y="3186246"/>
                <a:ext cx="6553196" cy="1028615"/>
              </a:xfrm>
              <a:prstGeom prst="rect">
                <a:avLst/>
              </a:prstGeom>
              <a:noFill/>
              <a:ln w="19050">
                <a:solidFill>
                  <a:schemeClr val="tx1"/>
                </a:solidFill>
              </a:ln>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300"/>
                  </a:spcAft>
                </a:pPr>
                <a14:m>
                  <m:oMath xmlns:m="http://schemas.openxmlformats.org/officeDocument/2006/math">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𝜎</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i="1">
                        <a:latin typeface="Cambria Math" panose="02040503050406030204" pitchFamily="18" charset="0"/>
                      </a:rPr>
                      <m:t> =</m:t>
                    </m:r>
                    <m:d>
                      <m:dPr>
                        <m:begChr m:val="⟨"/>
                        <m:endChr m:val="⟩"/>
                        <m:ctrlPr>
                          <a:rPr lang="en-US" altLang="zh-CN" sz="160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𝐶</m:t>
                        </m:r>
                      </m:e>
                    </m:d>
                    <m:acc>
                      <m:accPr>
                        <m:chr m:val="̂"/>
                        <m:ctrlPr>
                          <a:rPr lang="en-US" altLang="zh-CN" sz="1600" b="0" i="1" smtClean="0">
                            <a:solidFill>
                              <a:srgbClr val="FF0000"/>
                            </a:solidFill>
                            <a:latin typeface="Cambria Math" panose="02040503050406030204" pitchFamily="18" charset="0"/>
                          </a:rPr>
                        </m:ctrlPr>
                      </m:accPr>
                      <m:e>
                        <m:r>
                          <a:rPr lang="en-US" altLang="zh-CN" sz="1600" b="0" i="1" smtClean="0">
                            <a:solidFill>
                              <a:srgbClr val="FF0000"/>
                            </a:solidFill>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i="1">
                        <a:latin typeface="Cambria Math" panose="02040503050406030204" pitchFamily="18" charset="0"/>
                      </a:rPr>
                      <m:t> +</m:t>
                    </m:r>
                  </m:oMath>
                </a14:m>
                <a:r>
                  <a:rPr lang="en-US" sz="1600" dirty="0">
                    <a:ea typeface="Cambria Math" panose="02040503050406030204" pitchFamily="18" charset="0"/>
                  </a:rPr>
                  <a:t> </a:t>
                </a:r>
                <a14:m>
                  <m:oMath xmlns:m="http://schemas.openxmlformats.org/officeDocument/2006/math">
                    <m:d>
                      <m:dPr>
                        <m:begChr m:val="⟨"/>
                        <m:endChr m:val="⟩"/>
                        <m:ctrlPr>
                          <a:rPr lang="en-US" altLang="zh-CN" sz="160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𝑣</m:t>
                        </m:r>
                      </m:e>
                    </m:d>
                    <m:r>
                      <a:rPr lang="zh-CN" altLang="en-US" sz="1600" i="1">
                        <a:solidFill>
                          <a:srgbClr val="FF0000"/>
                        </a:solidFill>
                        <a:latin typeface="Cambria Math" panose="02040503050406030204" pitchFamily="18" charset="0"/>
                      </a:rPr>
                      <m:t> </m:t>
                    </m:r>
                    <m:f>
                      <m:fPr>
                        <m:ctrlPr>
                          <a:rPr lang="en-US" altLang="zh-CN" sz="1600" i="1" dirty="0" smtClean="0">
                            <a:solidFill>
                              <a:schemeClr val="tx1"/>
                            </a:solidFill>
                            <a:latin typeface="Cambria Math" panose="02040503050406030204" pitchFamily="18" charset="0"/>
                          </a:rPr>
                        </m:ctrlPr>
                      </m:fPr>
                      <m:num>
                        <m:r>
                          <a:rPr lang="en-US" altLang="zh-CN" sz="1600" b="0" i="1" dirty="0" smtClean="0">
                            <a:solidFill>
                              <a:schemeClr val="tx1"/>
                            </a:solidFill>
                            <a:latin typeface="Cambria Math" panose="02040503050406030204" pitchFamily="18" charset="0"/>
                          </a:rPr>
                          <m:t>𝑑</m:t>
                        </m:r>
                        <m:acc>
                          <m:accPr>
                            <m:chr m:val="̂"/>
                            <m:ctrlPr>
                              <a:rPr lang="en-US" altLang="zh-CN" sz="1600" b="0" i="1" dirty="0" smtClean="0">
                                <a:solidFill>
                                  <a:schemeClr val="tx1"/>
                                </a:solidFill>
                                <a:latin typeface="Cambria Math" panose="02040503050406030204" pitchFamily="18" charset="0"/>
                              </a:rPr>
                            </m:ctrlPr>
                          </m:accPr>
                          <m:e>
                            <m:r>
                              <a:rPr lang="en-US" altLang="zh-CN" sz="1600" b="0" i="1" dirty="0" smtClean="0">
                                <a:solidFill>
                                  <a:schemeClr val="tx1"/>
                                </a:solidFill>
                                <a:latin typeface="Cambria Math" panose="02040503050406030204" pitchFamily="18" charset="0"/>
                              </a:rPr>
                              <m:t>𝜖</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num>
                      <m:den>
                        <m:r>
                          <a:rPr lang="en-US" altLang="zh-CN" sz="1600" b="0" i="1" dirty="0" smtClean="0">
                            <a:solidFill>
                              <a:schemeClr val="tx1"/>
                            </a:solidFill>
                            <a:latin typeface="Cambria Math" panose="02040503050406030204" pitchFamily="18" charset="0"/>
                          </a:rPr>
                          <m:t>𝑑𝑡</m:t>
                        </m:r>
                      </m:den>
                    </m:f>
                    <m:r>
                      <a:rPr lang="en-US" altLang="zh-CN" sz="1600" b="0" i="1" dirty="0" smtClean="0">
                        <a:solidFill>
                          <a:schemeClr val="tx1"/>
                        </a:solidFill>
                        <a:latin typeface="Cambria Math" panose="02040503050406030204" pitchFamily="18" charset="0"/>
                      </a:rPr>
                      <m:t>−</m:t>
                    </m:r>
                    <m:r>
                      <a:rPr lang="zh-CN" altLang="en-US" sz="1600" b="0" i="1" dirty="0" smtClean="0">
                        <a:solidFill>
                          <a:schemeClr val="tx1"/>
                        </a:solidFill>
                        <a:latin typeface="Cambria Math" panose="02040503050406030204" pitchFamily="18" charset="0"/>
                      </a:rPr>
                      <m:t>𝛼</m:t>
                    </m:r>
                    <m:nary>
                      <m:naryPr>
                        <m:ctrlPr>
                          <a:rPr lang="en-US" altLang="zh-CN" sz="1600" b="0" i="1" dirty="0" smtClean="0">
                            <a:solidFill>
                              <a:schemeClr val="tx1"/>
                            </a:solidFill>
                            <a:latin typeface="Cambria Math" panose="02040503050406030204" pitchFamily="18" charset="0"/>
                          </a:rPr>
                        </m:ctrlPr>
                      </m:naryPr>
                      <m:sub>
                        <m:r>
                          <m:rPr>
                            <m:brk m:alnAt="23"/>
                          </m:rPr>
                          <a:rPr lang="en-US" altLang="zh-CN" sz="1600" b="0" i="1" dirty="0" smtClean="0">
                            <a:solidFill>
                              <a:schemeClr val="tx1"/>
                            </a:solidFill>
                            <a:latin typeface="Cambria Math" panose="02040503050406030204" pitchFamily="18" charset="0"/>
                          </a:rPr>
                          <m:t>0</m:t>
                        </m:r>
                      </m:sub>
                      <m:sup>
                        <m:r>
                          <a:rPr lang="en-US" altLang="zh-CN" sz="1600" b="0" i="1" dirty="0" smtClean="0">
                            <a:solidFill>
                              <a:schemeClr val="tx1"/>
                            </a:solidFill>
                            <a:latin typeface="Cambria Math" panose="02040503050406030204" pitchFamily="18" charset="0"/>
                          </a:rPr>
                          <m:t>𝑡</m:t>
                        </m:r>
                      </m:sup>
                      <m:e>
                        <m:acc>
                          <m:accPr>
                            <m:chr m:val="̂"/>
                            <m:ctrlPr>
                              <a:rPr lang="en-US" altLang="zh-CN" sz="1600" i="1" dirty="0">
                                <a:latin typeface="Cambria Math" panose="02040503050406030204" pitchFamily="18" charset="0"/>
                              </a:rPr>
                            </m:ctrlPr>
                          </m:accPr>
                          <m:e>
                            <m:r>
                              <a:rPr lang="en-US" altLang="zh-CN" sz="1600" i="1" dirty="0">
                                <a:latin typeface="Cambria Math" panose="02040503050406030204" pitchFamily="18" charset="0"/>
                              </a:rPr>
                              <m:t>𝜖</m:t>
                            </m:r>
                          </m:e>
                        </m:acc>
                        <m:d>
                          <m:dPr>
                            <m:ctrlPr>
                              <a:rPr lang="en-US" altLang="zh-CN" sz="1600" i="1">
                                <a:latin typeface="Cambria Math" panose="02040503050406030204" pitchFamily="18" charset="0"/>
                              </a:rPr>
                            </m:ctrlPr>
                          </m:dPr>
                          <m:e>
                            <m:r>
                              <a:rPr lang="zh-CN" altLang="en-US" sz="1600" i="1">
                                <a:latin typeface="Cambria Math" panose="02040503050406030204" pitchFamily="18" charset="0"/>
                              </a:rPr>
                              <m:t>𝜏</m:t>
                            </m:r>
                          </m:e>
                        </m:d>
                        <m:r>
                          <a:rPr lang="en-US" altLang="zh-CN" sz="1600" i="1" smtClean="0">
                            <a:latin typeface="Cambria Math" panose="02040503050406030204" pitchFamily="18" charset="0"/>
                            <a:ea typeface="Cambria Math" panose="02040503050406030204" pitchFamily="18" charset="0"/>
                          </a:rPr>
                          <m:t>∙</m:t>
                        </m:r>
                        <m:r>
                          <m:rPr>
                            <m:sty m:val="p"/>
                          </m:rPr>
                          <a:rPr lang="en-US" altLang="zh-CN" sz="1600" b="0" i="0" smtClean="0">
                            <a:latin typeface="Cambria Math" panose="02040503050406030204" pitchFamily="18" charset="0"/>
                            <a:ea typeface="Cambria Math" panose="02040503050406030204" pitchFamily="18" charset="0"/>
                          </a:rPr>
                          <m:t>exp</m:t>
                        </m:r>
                      </m:e>
                    </m:nary>
                    <m:d>
                      <m:dPr>
                        <m:ctrlPr>
                          <a:rPr lang="en-US" altLang="zh-CN" sz="1600" b="0" i="1" dirty="0" smtClean="0">
                            <a:solidFill>
                              <a:schemeClr val="tx1"/>
                            </a:solidFill>
                            <a:latin typeface="Cambria Math" panose="02040503050406030204" pitchFamily="18" charset="0"/>
                          </a:rPr>
                        </m:ctrlPr>
                      </m:dPr>
                      <m:e>
                        <m:r>
                          <a:rPr lang="en-US" altLang="zh-CN" sz="1600" b="0" i="1" dirty="0" smtClean="0">
                            <a:solidFill>
                              <a:schemeClr val="tx1"/>
                            </a:solidFill>
                            <a:latin typeface="Cambria Math" panose="02040503050406030204" pitchFamily="18" charset="0"/>
                          </a:rPr>
                          <m:t>−</m:t>
                        </m:r>
                        <m:r>
                          <a:rPr lang="zh-CN" altLang="en-US" sz="1600" b="0" i="1" dirty="0" smtClean="0">
                            <a:solidFill>
                              <a:schemeClr val="tx1"/>
                            </a:solidFill>
                            <a:latin typeface="Cambria Math" panose="02040503050406030204" pitchFamily="18" charset="0"/>
                          </a:rPr>
                          <m:t>𝛽</m:t>
                        </m:r>
                        <m:d>
                          <m:dPr>
                            <m:ctrlPr>
                              <a:rPr lang="en-US" altLang="zh-CN" sz="1600" b="0" i="1" dirty="0" smtClean="0">
                                <a:solidFill>
                                  <a:schemeClr val="tx1"/>
                                </a:solidFill>
                                <a:latin typeface="Cambria Math" panose="02040503050406030204" pitchFamily="18" charset="0"/>
                              </a:rPr>
                            </m:ctrlPr>
                          </m:dPr>
                          <m:e>
                            <m:r>
                              <a:rPr lang="en-US" altLang="zh-CN" sz="1600" b="0" i="1" dirty="0" smtClean="0">
                                <a:solidFill>
                                  <a:schemeClr val="tx1"/>
                                </a:solidFill>
                                <a:latin typeface="Cambria Math" panose="02040503050406030204" pitchFamily="18" charset="0"/>
                              </a:rPr>
                              <m:t>𝑡</m:t>
                            </m:r>
                            <m:r>
                              <a:rPr lang="en-US" altLang="zh-CN" sz="1600" b="0" i="1" dirty="0" smtClean="0">
                                <a:solidFill>
                                  <a:schemeClr val="tx1"/>
                                </a:solidFill>
                                <a:latin typeface="Cambria Math" panose="02040503050406030204" pitchFamily="18" charset="0"/>
                              </a:rPr>
                              <m:t>−</m:t>
                            </m:r>
                            <m:r>
                              <a:rPr lang="zh-CN" altLang="en-US" sz="1600" i="1">
                                <a:latin typeface="Cambria Math" panose="02040503050406030204" pitchFamily="18" charset="0"/>
                              </a:rPr>
                              <m:t>𝜏</m:t>
                            </m:r>
                          </m:e>
                        </m:d>
                      </m:e>
                    </m:d>
                    <m:r>
                      <a:rPr lang="en-US" altLang="zh-CN" sz="1600" b="0" i="1" dirty="0" smtClean="0">
                        <a:solidFill>
                          <a:schemeClr val="tx1"/>
                        </a:solidFill>
                        <a:latin typeface="Cambria Math" panose="02040503050406030204" pitchFamily="18" charset="0"/>
                      </a:rPr>
                      <m:t>𝑑</m:t>
                    </m:r>
                    <m:r>
                      <a:rPr lang="zh-CN" altLang="en-US" sz="1600" i="1">
                        <a:latin typeface="Cambria Math" panose="02040503050406030204" pitchFamily="18" charset="0"/>
                      </a:rPr>
                      <m:t>𝜏</m:t>
                    </m:r>
                  </m:oMath>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p:txBody>
          </p:sp>
        </mc:Choice>
        <mc:Fallback xmlns="">
          <p:sp>
            <p:nvSpPr>
              <p:cNvPr id="8" name="TextBox 49">
                <a:extLst>
                  <a:ext uri="{FF2B5EF4-FFF2-40B4-BE49-F238E27FC236}">
                    <a16:creationId xmlns:a16="http://schemas.microsoft.com/office/drawing/2014/main" id="{C93CF7B8-7E85-4EE0-8599-34FFFF2E8890}"/>
                  </a:ext>
                </a:extLst>
              </p:cNvPr>
              <p:cNvSpPr txBox="1">
                <a:spLocks noRot="1" noChangeAspect="1" noMove="1" noResize="1" noEditPoints="1" noAdjustHandles="1" noChangeArrowheads="1" noChangeShapeType="1" noTextEdit="1"/>
              </p:cNvSpPr>
              <p:nvPr/>
            </p:nvSpPr>
            <p:spPr>
              <a:xfrm>
                <a:off x="360056" y="3186246"/>
                <a:ext cx="6553196" cy="1028615"/>
              </a:xfrm>
              <a:prstGeom prst="rect">
                <a:avLst/>
              </a:prstGeom>
              <a:blipFill>
                <a:blip r:embed="rId14"/>
                <a:stretch>
                  <a:fillRect t="-38596" b="-9357"/>
                </a:stretch>
              </a:blipFill>
              <a:ln w="19050">
                <a:solidFill>
                  <a:schemeClr val="tx1"/>
                </a:solidFill>
              </a:ln>
            </p:spPr>
            <p:txBody>
              <a:bodyPr/>
              <a:lstStyle/>
              <a:p>
                <a:r>
                  <a:rPr lang="en-US">
                    <a:noFill/>
                  </a:rPr>
                  <a:t> </a:t>
                </a:r>
              </a:p>
            </p:txBody>
          </p:sp>
        </mc:Fallback>
      </mc:AlternateContent>
      <p:sp>
        <p:nvSpPr>
          <p:cNvPr id="10" name="Right Brace 9">
            <a:extLst>
              <a:ext uri="{FF2B5EF4-FFF2-40B4-BE49-F238E27FC236}">
                <a16:creationId xmlns:a16="http://schemas.microsoft.com/office/drawing/2014/main" id="{42500DC8-FDEF-4AB8-A78C-370B42BC923F}"/>
              </a:ext>
            </a:extLst>
          </p:cNvPr>
          <p:cNvSpPr/>
          <p:nvPr/>
        </p:nvSpPr>
        <p:spPr>
          <a:xfrm rot="5400000">
            <a:off x="1937573" y="3434266"/>
            <a:ext cx="267115" cy="57265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p:sp>
        <p:nvSpPr>
          <p:cNvPr id="11" name="TextBox 4">
            <a:extLst>
              <a:ext uri="{FF2B5EF4-FFF2-40B4-BE49-F238E27FC236}">
                <a16:creationId xmlns:a16="http://schemas.microsoft.com/office/drawing/2014/main" id="{D1A77179-2ECB-4217-A932-AB227D6C02B8}"/>
              </a:ext>
            </a:extLst>
          </p:cNvPr>
          <p:cNvSpPr txBox="1"/>
          <p:nvPr/>
        </p:nvSpPr>
        <p:spPr>
          <a:xfrm>
            <a:off x="1654188" y="3867109"/>
            <a:ext cx="833883"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solidFill>
                  <a:srgbClr val="FF0000"/>
                </a:solidFill>
                <a:latin typeface="Comic Sans MS" panose="030F0702030302020204" pitchFamily="66" charset="0"/>
              </a:rPr>
              <a:t>Elastic</a:t>
            </a:r>
            <a:endParaRPr lang="en-GB" sz="1600" dirty="0">
              <a:solidFill>
                <a:srgbClr val="FF0000"/>
              </a:solidFill>
              <a:latin typeface="Comic Sans MS" panose="030F0702030302020204" pitchFamily="66" charset="0"/>
            </a:endParaRPr>
          </a:p>
        </p:txBody>
      </p:sp>
      <p:sp>
        <p:nvSpPr>
          <p:cNvPr id="12" name="TextBox 51">
            <a:extLst>
              <a:ext uri="{FF2B5EF4-FFF2-40B4-BE49-F238E27FC236}">
                <a16:creationId xmlns:a16="http://schemas.microsoft.com/office/drawing/2014/main" id="{8097A22A-31DA-4AC3-8084-6C32F599E092}"/>
              </a:ext>
            </a:extLst>
          </p:cNvPr>
          <p:cNvSpPr txBox="1"/>
          <p:nvPr/>
        </p:nvSpPr>
        <p:spPr>
          <a:xfrm>
            <a:off x="2574574" y="3876307"/>
            <a:ext cx="1406154"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err="1">
                <a:solidFill>
                  <a:srgbClr val="FF0000"/>
                </a:solidFill>
                <a:latin typeface="Comic Sans MS" panose="030F0702030302020204" pitchFamily="66" charset="0"/>
              </a:rPr>
              <a:t>Visco</a:t>
            </a:r>
            <a:r>
              <a:rPr lang="en-US" sz="1600" dirty="0">
                <a:solidFill>
                  <a:srgbClr val="FF0000"/>
                </a:solidFill>
                <a:latin typeface="Comic Sans MS" panose="030F0702030302020204" pitchFamily="66" charset="0"/>
              </a:rPr>
              <a:t>-elastic</a:t>
            </a:r>
            <a:endParaRPr lang="en-GB" sz="1600" dirty="0">
              <a:solidFill>
                <a:srgbClr val="FF0000"/>
              </a:solidFill>
              <a:latin typeface="Comic Sans MS" panose="030F0702030302020204" pitchFamily="66" charset="0"/>
            </a:endParaRPr>
          </a:p>
        </p:txBody>
      </p:sp>
      <p:sp>
        <p:nvSpPr>
          <p:cNvPr id="13" name="Right Brace 12">
            <a:extLst>
              <a:ext uri="{FF2B5EF4-FFF2-40B4-BE49-F238E27FC236}">
                <a16:creationId xmlns:a16="http://schemas.microsoft.com/office/drawing/2014/main" id="{1C9147E3-EDAC-4553-B88A-D4F301749335}"/>
              </a:ext>
            </a:extLst>
          </p:cNvPr>
          <p:cNvSpPr/>
          <p:nvPr/>
        </p:nvSpPr>
        <p:spPr>
          <a:xfrm rot="5400000">
            <a:off x="5047078" y="2612423"/>
            <a:ext cx="316716" cy="226594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p:sp>
        <p:nvSpPr>
          <p:cNvPr id="14" name="TextBox 54">
            <a:extLst>
              <a:ext uri="{FF2B5EF4-FFF2-40B4-BE49-F238E27FC236}">
                <a16:creationId xmlns:a16="http://schemas.microsoft.com/office/drawing/2014/main" id="{764B1B31-9E7C-44F9-8AB9-5AC4A8B1ECE0}"/>
              </a:ext>
            </a:extLst>
          </p:cNvPr>
          <p:cNvSpPr txBox="1"/>
          <p:nvPr/>
        </p:nvSpPr>
        <p:spPr>
          <a:xfrm>
            <a:off x="4716861" y="3903751"/>
            <a:ext cx="998991"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solidFill>
                  <a:srgbClr val="FF0000"/>
                </a:solidFill>
                <a:latin typeface="Comic Sans MS" panose="030F0702030302020204" pitchFamily="66" charset="0"/>
              </a:rPr>
              <a:t>Memory!</a:t>
            </a:r>
            <a:endParaRPr lang="en-GB" sz="1600" dirty="0">
              <a:solidFill>
                <a:srgbClr val="FF0000"/>
              </a:solidFill>
              <a:latin typeface="Comic Sans MS" panose="030F0702030302020204" pitchFamily="66" charset="0"/>
            </a:endParaRPr>
          </a:p>
        </p:txBody>
      </p:sp>
      <p:sp>
        <p:nvSpPr>
          <p:cNvPr id="15" name="Right Brace 14">
            <a:extLst>
              <a:ext uri="{FF2B5EF4-FFF2-40B4-BE49-F238E27FC236}">
                <a16:creationId xmlns:a16="http://schemas.microsoft.com/office/drawing/2014/main" id="{073C5505-F82A-4782-9D0A-96109732CBFF}"/>
              </a:ext>
            </a:extLst>
          </p:cNvPr>
          <p:cNvSpPr/>
          <p:nvPr/>
        </p:nvSpPr>
        <p:spPr>
          <a:xfrm rot="5400000">
            <a:off x="3047751" y="3491489"/>
            <a:ext cx="267115" cy="57265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p:sp>
        <p:nvSpPr>
          <p:cNvPr id="17" name="TextBox 16">
            <a:extLst>
              <a:ext uri="{FF2B5EF4-FFF2-40B4-BE49-F238E27FC236}">
                <a16:creationId xmlns:a16="http://schemas.microsoft.com/office/drawing/2014/main" id="{EE071B7E-04AA-E463-D0DF-9EB20F81BC16}"/>
              </a:ext>
            </a:extLst>
          </p:cNvPr>
          <p:cNvSpPr txBox="1"/>
          <p:nvPr/>
        </p:nvSpPr>
        <p:spPr>
          <a:xfrm>
            <a:off x="1617871" y="4923339"/>
            <a:ext cx="4621473"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Constitutive model (closure)</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C5D43D1F-BCC1-4F82-5459-F9D13F218AF4}"/>
                  </a:ext>
                </a:extLst>
              </p:cNvPr>
              <p:cNvSpPr txBox="1"/>
              <p:nvPr/>
            </p:nvSpPr>
            <p:spPr>
              <a:xfrm>
                <a:off x="1784805" y="5477337"/>
                <a:ext cx="4195798" cy="390300"/>
              </a:xfrm>
              <a:prstGeom prst="rect">
                <a:avLst/>
              </a:prstGeom>
              <a:noFill/>
              <a:ln w="19050">
                <a:solidFill>
                  <a:schemeClr val="tx1"/>
                </a:solidFill>
              </a:ln>
            </p:spPr>
            <p:txBody>
              <a:bodyPr wrap="square" rtlCol="0">
                <a:spAutoFit/>
              </a:bodyPr>
              <a:lstStyle/>
              <a:p>
                <a:pPr>
                  <a:spcAft>
                    <a:spcPts val="300"/>
                  </a:spcAft>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d>
                            <m:dPr>
                              <m:begChr m:val="{"/>
                              <m:endChr m:val="}"/>
                              <m:ctrlPr>
                                <a:rPr lang="en-US" sz="1600" b="0" i="1" smtClean="0">
                                  <a:latin typeface="Cambria Math" panose="02040503050406030204" pitchFamily="18" charset="0"/>
                                </a:rPr>
                              </m:ctrlPr>
                            </m:dPr>
                            <m:e>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𝜖</m:t>
                                  </m:r>
                                </m:e>
                              </m:acc>
                              <m:r>
                                <a:rPr lang="en-US" sz="1600" b="0" i="1" smtClean="0">
                                  <a:latin typeface="Cambria Math" panose="02040503050406030204" pitchFamily="18" charset="0"/>
                                </a:rPr>
                                <m:t>(</m:t>
                              </m:r>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𝜏</m:t>
                              </m:r>
                            </m:e>
                          </m:d>
                        </m:e>
                        <m:sub>
                          <m:r>
                            <a:rPr lang="en-US" sz="1600" b="0" i="1" smtClean="0">
                              <a:latin typeface="Cambria Math" panose="02040503050406030204" pitchFamily="18" charset="0"/>
                            </a:rPr>
                            <m:t>𝜏</m:t>
                          </m:r>
                          <m:r>
                            <a:rPr lang="en-US" sz="1600" b="0" i="1" smtClean="0">
                              <a:latin typeface="Cambria Math" panose="02040503050406030204" pitchFamily="18" charset="0"/>
                            </a:rPr>
                            <m:t>≤</m:t>
                          </m:r>
                          <m:r>
                            <a:rPr lang="en-US" sz="1600" b="0" i="1" smtClean="0">
                              <a:latin typeface="Cambria Math" panose="02040503050406030204" pitchFamily="18" charset="0"/>
                            </a:rPr>
                            <m:t>𝑡</m:t>
                          </m:r>
                        </m:sub>
                      </m:sSub>
                      <m:r>
                        <a:rPr lang="en-US" sz="1600" b="0" i="1" smtClean="0">
                          <a:latin typeface="Cambria Math" panose="02040503050406030204" pitchFamily="18" charset="0"/>
                        </a:rPr>
                        <m:t>↦</m:t>
                      </m:r>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𝜎</m:t>
                          </m:r>
                        </m:e>
                      </m:acc>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𝑡</m:t>
                          </m:r>
                        </m:e>
                      </m:d>
                    </m:oMath>
                  </m:oMathPara>
                </a14:m>
                <a:endParaRPr lang="en-US" sz="1600" dirty="0"/>
              </a:p>
            </p:txBody>
          </p:sp>
        </mc:Choice>
        <mc:Fallback xmlns="">
          <p:sp>
            <p:nvSpPr>
              <p:cNvPr id="18" name="TextBox 17">
                <a:extLst>
                  <a:ext uri="{FF2B5EF4-FFF2-40B4-BE49-F238E27FC236}">
                    <a16:creationId xmlns:a16="http://schemas.microsoft.com/office/drawing/2014/main" id="{C5D43D1F-BCC1-4F82-5459-F9D13F218AF4}"/>
                  </a:ext>
                </a:extLst>
              </p:cNvPr>
              <p:cNvSpPr txBox="1">
                <a:spLocks noRot="1" noChangeAspect="1" noMove="1" noResize="1" noEditPoints="1" noAdjustHandles="1" noChangeArrowheads="1" noChangeShapeType="1" noTextEdit="1"/>
              </p:cNvSpPr>
              <p:nvPr/>
            </p:nvSpPr>
            <p:spPr>
              <a:xfrm>
                <a:off x="1784805" y="5477337"/>
                <a:ext cx="4195798" cy="390300"/>
              </a:xfrm>
              <a:prstGeom prst="rect">
                <a:avLst/>
              </a:prstGeom>
              <a:blipFill>
                <a:blip r:embed="rId15"/>
                <a:stretch>
                  <a:fillRect/>
                </a:stretch>
              </a:blipFill>
              <a:ln w="19050">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907672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F1C85F-7ED3-D7FF-D58C-4C9978685289}"/>
            </a:ext>
          </a:extLst>
        </p:cNvPr>
        <p:cNvGrpSpPr/>
        <p:nvPr/>
      </p:nvGrpSpPr>
      <p:grpSpPr>
        <a:xfrm>
          <a:off x="0" y="0"/>
          <a:ext cx="0" cy="0"/>
          <a:chOff x="0" y="0"/>
          <a:chExt cx="0" cy="0"/>
        </a:xfrm>
      </p:grpSpPr>
      <p:sp>
        <p:nvSpPr>
          <p:cNvPr id="28" name="Subtitle 2">
            <a:extLst>
              <a:ext uri="{FF2B5EF4-FFF2-40B4-BE49-F238E27FC236}">
                <a16:creationId xmlns:a16="http://schemas.microsoft.com/office/drawing/2014/main" id="{7868A1C6-9882-1377-6EF5-1DB47D7B025D}"/>
              </a:ext>
            </a:extLst>
          </p:cNvPr>
          <p:cNvSpPr txBox="1">
            <a:spLocks/>
          </p:cNvSpPr>
          <p:nvPr/>
        </p:nvSpPr>
        <p:spPr>
          <a:xfrm>
            <a:off x="2096518" y="233369"/>
            <a:ext cx="8385215"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Example – 1D viscoelasticity </a:t>
            </a:r>
            <a:endParaRPr lang="en-US" dirty="0"/>
          </a:p>
        </p:txBody>
      </p:sp>
      <p:grpSp>
        <p:nvGrpSpPr>
          <p:cNvPr id="16" name="Group 15">
            <a:extLst>
              <a:ext uri="{FF2B5EF4-FFF2-40B4-BE49-F238E27FC236}">
                <a16:creationId xmlns:a16="http://schemas.microsoft.com/office/drawing/2014/main" id="{67BD01AE-9C9E-EEEE-416A-952E596AAF28}"/>
              </a:ext>
            </a:extLst>
          </p:cNvPr>
          <p:cNvGrpSpPr/>
          <p:nvPr/>
        </p:nvGrpSpPr>
        <p:grpSpPr>
          <a:xfrm>
            <a:off x="557246" y="1394031"/>
            <a:ext cx="5936021" cy="272199"/>
            <a:chOff x="1499016" y="779488"/>
            <a:chExt cx="8499421" cy="389744"/>
          </a:xfrm>
        </p:grpSpPr>
        <p:sp>
          <p:nvSpPr>
            <p:cNvPr id="27" name="Rectangle 26">
              <a:extLst>
                <a:ext uri="{FF2B5EF4-FFF2-40B4-BE49-F238E27FC236}">
                  <a16:creationId xmlns:a16="http://schemas.microsoft.com/office/drawing/2014/main" id="{7FCD7A57-27B9-D0E3-DC9E-28A8436F028C}"/>
                </a:ext>
              </a:extLst>
            </p:cNvPr>
            <p:cNvSpPr/>
            <p:nvPr/>
          </p:nvSpPr>
          <p:spPr>
            <a:xfrm>
              <a:off x="1499016"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28">
              <a:extLst>
                <a:ext uri="{FF2B5EF4-FFF2-40B4-BE49-F238E27FC236}">
                  <a16:creationId xmlns:a16="http://schemas.microsoft.com/office/drawing/2014/main" id="{50FEB700-5881-3D3F-F8A1-F1C9F87B16CF}"/>
                </a:ext>
              </a:extLst>
            </p:cNvPr>
            <p:cNvSpPr/>
            <p:nvPr/>
          </p:nvSpPr>
          <p:spPr>
            <a:xfrm>
              <a:off x="2713219"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Rectangle 29">
              <a:extLst>
                <a:ext uri="{FF2B5EF4-FFF2-40B4-BE49-F238E27FC236}">
                  <a16:creationId xmlns:a16="http://schemas.microsoft.com/office/drawing/2014/main" id="{A46F7DD6-FF1F-83A1-8442-12CCB2341FBA}"/>
                </a:ext>
              </a:extLst>
            </p:cNvPr>
            <p:cNvSpPr/>
            <p:nvPr/>
          </p:nvSpPr>
          <p:spPr>
            <a:xfrm>
              <a:off x="3927422"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30">
              <a:extLst>
                <a:ext uri="{FF2B5EF4-FFF2-40B4-BE49-F238E27FC236}">
                  <a16:creationId xmlns:a16="http://schemas.microsoft.com/office/drawing/2014/main" id="{4568D9BF-F333-F1D1-0152-8F3310EDB54B}"/>
                </a:ext>
              </a:extLst>
            </p:cNvPr>
            <p:cNvSpPr/>
            <p:nvPr/>
          </p:nvSpPr>
          <p:spPr>
            <a:xfrm>
              <a:off x="5141625"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31">
              <a:extLst>
                <a:ext uri="{FF2B5EF4-FFF2-40B4-BE49-F238E27FC236}">
                  <a16:creationId xmlns:a16="http://schemas.microsoft.com/office/drawing/2014/main" id="{28B29852-FF05-0974-2F6B-B52450718C41}"/>
                </a:ext>
              </a:extLst>
            </p:cNvPr>
            <p:cNvSpPr/>
            <p:nvPr/>
          </p:nvSpPr>
          <p:spPr>
            <a:xfrm>
              <a:off x="6355828"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Rectangle 32">
              <a:extLst>
                <a:ext uri="{FF2B5EF4-FFF2-40B4-BE49-F238E27FC236}">
                  <a16:creationId xmlns:a16="http://schemas.microsoft.com/office/drawing/2014/main" id="{FB69B252-936A-0F20-D7E8-B5DFA478EE03}"/>
                </a:ext>
              </a:extLst>
            </p:cNvPr>
            <p:cNvSpPr/>
            <p:nvPr/>
          </p:nvSpPr>
          <p:spPr>
            <a:xfrm>
              <a:off x="7570031"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84804026-91B3-8065-03A1-10462EF739BE}"/>
                </a:ext>
              </a:extLst>
            </p:cNvPr>
            <p:cNvSpPr/>
            <p:nvPr/>
          </p:nvSpPr>
          <p:spPr>
            <a:xfrm>
              <a:off x="8784234"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36" name="TextBox 35">
            <a:extLst>
              <a:ext uri="{FF2B5EF4-FFF2-40B4-BE49-F238E27FC236}">
                <a16:creationId xmlns:a16="http://schemas.microsoft.com/office/drawing/2014/main" id="{49DD03DA-E8BA-D29B-B3F5-325140030662}"/>
              </a:ext>
            </a:extLst>
          </p:cNvPr>
          <p:cNvSpPr txBox="1"/>
          <p:nvPr/>
        </p:nvSpPr>
        <p:spPr>
          <a:xfrm>
            <a:off x="7457543" y="908067"/>
            <a:ext cx="4171401" cy="369332"/>
          </a:xfrm>
          <a:prstGeom prst="rect">
            <a:avLst/>
          </a:prstGeom>
          <a:noFill/>
        </p:spPr>
        <p:txBody>
          <a:bodyPr wrap="square" rtlCol="0">
            <a:spAutoFit/>
          </a:bodyPr>
          <a:lstStyle/>
          <a:p>
            <a:pPr algn="ctr"/>
            <a:r>
              <a:rPr lang="en-US" dirty="0">
                <a:solidFill>
                  <a:srgbClr val="0221BE"/>
                </a:solidFill>
                <a:latin typeface="Comic Sans MS" panose="030F0702030302020204" pitchFamily="66" charset="0"/>
              </a:rPr>
              <a:t>Micromechanical problem</a:t>
            </a:r>
            <a:endParaRPr lang="en-US" sz="1800" dirty="0">
              <a:solidFill>
                <a:srgbClr val="0221BE"/>
              </a:solidFill>
              <a:latin typeface="Comic Sans MS" panose="030F0702030302020204" pitchFamily="66" charset="0"/>
            </a:endParaRP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DCB9B008-7498-6F4C-A148-B814D106A300}"/>
                  </a:ext>
                </a:extLst>
              </p:cNvPr>
              <p:cNvSpPr txBox="1"/>
              <p:nvPr/>
            </p:nvSpPr>
            <p:spPr>
              <a:xfrm>
                <a:off x="7186411" y="1391521"/>
                <a:ext cx="4713667" cy="3029419"/>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14:m>
                  <m:oMath xmlns:m="http://schemas.openxmlformats.org/officeDocument/2006/math">
                    <m:d>
                      <m:dPr>
                        <m:begChr m:val="⟨"/>
                        <m:endChr m:val="⟩"/>
                        <m:ctrlPr>
                          <a:rPr lang="en-US" altLang="zh-CN" sz="1600" i="1" smtClean="0">
                            <a:solidFill>
                              <a:schemeClr val="tx1"/>
                            </a:solidFill>
                            <a:latin typeface="Cambria Math" panose="02040503050406030204" pitchFamily="18" charset="0"/>
                          </a:rPr>
                        </m:ctrlPr>
                      </m:dPr>
                      <m:e>
                        <m:r>
                          <a:rPr lang="en-US" altLang="zh-CN" sz="1600" b="0" i="1" smtClean="0">
                            <a:solidFill>
                              <a:schemeClr val="tx1"/>
                            </a:solidFill>
                            <a:latin typeface="Cambria Math" panose="02040503050406030204" pitchFamily="18" charset="0"/>
                          </a:rPr>
                          <m:t>𝐶</m:t>
                        </m:r>
                      </m:e>
                    </m:d>
                    <m:r>
                      <a:rPr lang="en-US" altLang="zh-CN" sz="1600" b="0" i="1" smtClean="0">
                        <a:solidFill>
                          <a:schemeClr val="tx1"/>
                        </a:solidFill>
                        <a:latin typeface="Cambria Math" panose="02040503050406030204" pitchFamily="18" charset="0"/>
                      </a:rPr>
                      <m:t> </m:t>
                    </m:r>
                  </m:oMath>
                </a14:m>
                <a:r>
                  <a:rPr lang="en-US" altLang="zh-CN" sz="1600" b="0" i="1" dirty="0">
                    <a:solidFill>
                      <a:schemeClr val="tx1"/>
                    </a:solidFill>
                    <a:latin typeface="Cambria Math" panose="02040503050406030204" pitchFamily="18" charset="0"/>
                  </a:rPr>
                  <a:t> </a:t>
                </a:r>
                <a:r>
                  <a:rPr lang="en-US" altLang="zh-CN" sz="1600" b="0" dirty="0">
                    <a:solidFill>
                      <a:srgbClr val="FF0000"/>
                    </a:solidFill>
                    <a:latin typeface="Comic Sans MS" panose="030F0702030302020204" pitchFamily="66" charset="0"/>
                  </a:rPr>
                  <a:t>averaged</a:t>
                </a:r>
                <a:r>
                  <a:rPr lang="en-US" altLang="zh-CN" sz="1600" b="0" dirty="0">
                    <a:solidFill>
                      <a:schemeClr val="tx1"/>
                    </a:solidFill>
                    <a:latin typeface="Comic Sans MS" panose="030F0702030302020204" pitchFamily="66" charset="0"/>
                  </a:rPr>
                  <a:t> stiffness</a:t>
                </a:r>
                <a:r>
                  <a:rPr lang="en-US" altLang="zh-CN" sz="1600" b="0" i="1" dirty="0">
                    <a:solidFill>
                      <a:schemeClr val="tx1"/>
                    </a:solidFill>
                    <a:latin typeface="Cambria Math" panose="02040503050406030204" pitchFamily="18" charset="0"/>
                  </a:rPr>
                  <a:t>: </a:t>
                </a:r>
                <a:endParaRPr lang="en-US" altLang="zh-CN" sz="1600" i="1" dirty="0">
                  <a:solidFill>
                    <a:schemeClr val="tx1"/>
                  </a:solidFill>
                  <a:latin typeface="Cambria Math" panose="02040503050406030204" pitchFamily="18" charset="0"/>
                </a:endParaRPr>
              </a:p>
              <a:p>
                <a:pPr>
                  <a:spcAft>
                    <a:spcPts val="300"/>
                  </a:spcAft>
                </a:pPr>
                <a14:m>
                  <m:oMathPara xmlns:m="http://schemas.openxmlformats.org/officeDocument/2006/math">
                    <m:oMathParaPr>
                      <m:jc m:val="centerGroup"/>
                    </m:oMathParaPr>
                    <m:oMath xmlns:m="http://schemas.openxmlformats.org/officeDocument/2006/math">
                      <m:d>
                        <m:dPr>
                          <m:begChr m:val="⟨"/>
                          <m:endChr m:val="⟩"/>
                          <m:ctrlPr>
                            <a:rPr lang="en-US" altLang="zh-CN" sz="1600" i="1" smtClean="0">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𝐶</m:t>
                          </m:r>
                        </m:e>
                      </m:d>
                      <m:r>
                        <a:rPr lang="en-US" altLang="zh-CN" sz="1600" b="0" i="1" smtClean="0">
                          <a:solidFill>
                            <a:schemeClr val="tx1"/>
                          </a:solidFill>
                          <a:latin typeface="Cambria Math" panose="02040503050406030204" pitchFamily="18" charset="0"/>
                        </a:rPr>
                        <m:t>=</m:t>
                      </m:r>
                      <m:f>
                        <m:fPr>
                          <m:ctrlPr>
                            <a:rPr lang="en-US" altLang="zh-CN" sz="1600" b="0" i="1" smtClean="0">
                              <a:solidFill>
                                <a:schemeClr val="tx1"/>
                              </a:solidFill>
                              <a:latin typeface="Cambria Math" panose="02040503050406030204" pitchFamily="18" charset="0"/>
                            </a:rPr>
                          </m:ctrlPr>
                        </m:fPr>
                        <m:num>
                          <m:sSub>
                            <m:sSubPr>
                              <m:ctrlPr>
                                <a:rPr lang="en-US" altLang="zh-CN" sz="1600" i="1" smtClean="0">
                                  <a:solidFill>
                                    <a:schemeClr val="tx1"/>
                                  </a:solidFill>
                                  <a:latin typeface="Cambria Math" panose="02040503050406030204" pitchFamily="18" charset="0"/>
                                </a:rPr>
                              </m:ctrlPr>
                            </m:sSubPr>
                            <m:e>
                              <m:sSub>
                                <m:sSubPr>
                                  <m:ctrlPr>
                                    <a:rPr lang="en-US" altLang="zh-CN" sz="1600" i="1">
                                      <a:solidFill>
                                        <a:schemeClr val="tx1"/>
                                      </a:solidFill>
                                      <a:latin typeface="Cambria Math" panose="02040503050406030204" pitchFamily="18" charset="0"/>
                                    </a:rPr>
                                  </m:ctrlPr>
                                </m:sSubPr>
                                <m:e>
                                  <m:r>
                                    <a:rPr lang="en-US" altLang="zh-CN" sz="1600" i="1">
                                      <a:solidFill>
                                        <a:schemeClr val="tx1"/>
                                      </a:solidFill>
                                      <a:latin typeface="Cambria Math" panose="02040503050406030204" pitchFamily="18" charset="0"/>
                                    </a:rPr>
                                    <m:t>𝐶</m:t>
                                  </m:r>
                                </m:e>
                                <m:sub>
                                  <m:r>
                                    <a:rPr lang="en-US" altLang="zh-CN" sz="1600" i="1">
                                      <a:solidFill>
                                        <a:schemeClr val="tx1"/>
                                      </a:solidFill>
                                      <a:latin typeface="Cambria Math" panose="02040503050406030204" pitchFamily="18" charset="0"/>
                                    </a:rPr>
                                    <m:t>2</m:t>
                                  </m:r>
                                </m:sub>
                              </m:sSub>
                              <m:sSubSup>
                                <m:sSubSupPr>
                                  <m:ctrlPr>
                                    <a:rPr lang="en-US" altLang="zh-CN" sz="1600" i="1">
                                      <a:solidFill>
                                        <a:schemeClr val="tx1"/>
                                      </a:solidFill>
                                      <a:latin typeface="Cambria Math" panose="02040503050406030204" pitchFamily="18" charset="0"/>
                                    </a:rPr>
                                  </m:ctrlPr>
                                </m:sSubSupPr>
                                <m:e>
                                  <m:r>
                                    <a:rPr lang="en-US" altLang="zh-CN" sz="1600" i="1">
                                      <a:solidFill>
                                        <a:schemeClr val="tx1"/>
                                      </a:solidFill>
                                      <a:latin typeface="Cambria Math" panose="02040503050406030204" pitchFamily="18" charset="0"/>
                                    </a:rPr>
                                    <m:t>𝜈</m:t>
                                  </m:r>
                                </m:e>
                                <m:sub>
                                  <m:r>
                                    <a:rPr lang="en-US" altLang="zh-CN" sz="1600" i="1">
                                      <a:solidFill>
                                        <a:schemeClr val="tx1"/>
                                      </a:solidFill>
                                      <a:latin typeface="Cambria Math" panose="02040503050406030204" pitchFamily="18" charset="0"/>
                                    </a:rPr>
                                    <m:t>1</m:t>
                                  </m:r>
                                </m:sub>
                                <m:sup>
                                  <m:r>
                                    <a:rPr lang="en-US" altLang="zh-CN" sz="1600" i="1">
                                      <a:solidFill>
                                        <a:schemeClr val="tx1"/>
                                      </a:solidFill>
                                      <a:latin typeface="Cambria Math" panose="02040503050406030204" pitchFamily="18" charset="0"/>
                                    </a:rPr>
                                    <m:t>2</m:t>
                                  </m:r>
                                </m:sup>
                              </m:sSubSup>
                              <m:r>
                                <a:rPr lang="en-US" altLang="zh-CN" sz="1600" i="1">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𝐶</m:t>
                              </m:r>
                            </m:e>
                            <m:sub>
                              <m:r>
                                <a:rPr lang="en-US" altLang="zh-CN" sz="1600" b="0" i="1" smtClean="0">
                                  <a:solidFill>
                                    <a:schemeClr val="tx1"/>
                                  </a:solidFill>
                                  <a:latin typeface="Cambria Math" panose="02040503050406030204" pitchFamily="18" charset="0"/>
                                </a:rPr>
                                <m:t>1</m:t>
                              </m:r>
                            </m:sub>
                          </m:sSub>
                          <m:sSubSup>
                            <m:sSubSupPr>
                              <m:ctrlPr>
                                <a:rPr lang="en-US" altLang="zh-CN" sz="1600" i="1">
                                  <a:solidFill>
                                    <a:schemeClr val="tx1"/>
                                  </a:solidFill>
                                  <a:latin typeface="Cambria Math" panose="02040503050406030204" pitchFamily="18" charset="0"/>
                                </a:rPr>
                              </m:ctrlPr>
                            </m:sSubSupPr>
                            <m:e>
                              <m:r>
                                <a:rPr lang="en-US" altLang="zh-CN" sz="1600" i="1">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2</m:t>
                              </m:r>
                            </m:sub>
                            <m:sup>
                              <m:r>
                                <a:rPr lang="en-US" altLang="zh-CN" sz="1600" i="1">
                                  <a:solidFill>
                                    <a:schemeClr val="tx1"/>
                                  </a:solidFill>
                                  <a:latin typeface="Cambria Math" panose="02040503050406030204" pitchFamily="18" charset="0"/>
                                </a:rPr>
                                <m:t>2</m:t>
                              </m:r>
                            </m:sup>
                          </m:sSubSup>
                        </m:num>
                        <m:den>
                          <m:sSup>
                            <m:sSupPr>
                              <m:ctrlPr>
                                <a:rPr lang="en-US" altLang="zh-CN" sz="1600" b="0" i="1" smtClean="0">
                                  <a:solidFill>
                                    <a:schemeClr val="tx1"/>
                                  </a:solidFill>
                                  <a:latin typeface="Cambria Math" panose="02040503050406030204" pitchFamily="18" charset="0"/>
                                </a:rPr>
                              </m:ctrlPr>
                            </m:sSupPr>
                            <m:e>
                              <m:d>
                                <m:dPr>
                                  <m:ctrlPr>
                                    <a:rPr lang="en-US" altLang="zh-CN" sz="1600" b="0" i="1" smtClean="0">
                                      <a:solidFill>
                                        <a:schemeClr val="tx1"/>
                                      </a:solidFill>
                                      <a:latin typeface="Cambria Math" panose="02040503050406030204" pitchFamily="18" charset="0"/>
                                    </a:rPr>
                                  </m:ctrlPr>
                                </m:dPr>
                                <m:e>
                                  <m:sSub>
                                    <m:sSubPr>
                                      <m:ctrlPr>
                                        <a:rPr lang="en-US" altLang="zh-CN" sz="1600" b="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1</m:t>
                                      </m:r>
                                    </m:sub>
                                  </m:sSub>
                                  <m:r>
                                    <a:rPr lang="en-US" altLang="zh-CN" sz="1600" b="0" i="1" smtClean="0">
                                      <a:solidFill>
                                        <a:schemeClr val="tx1"/>
                                      </a:solidFill>
                                      <a:latin typeface="Cambria Math" panose="02040503050406030204" pitchFamily="18" charset="0"/>
                                    </a:rPr>
                                    <m:t>+</m:t>
                                  </m:r>
                                  <m:sSub>
                                    <m:sSubPr>
                                      <m:ctrlPr>
                                        <a:rPr lang="en-US" altLang="zh-CN" sz="1600" b="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2</m:t>
                                      </m:r>
                                    </m:sub>
                                  </m:sSub>
                                </m:e>
                              </m:d>
                            </m:e>
                            <m:sup>
                              <m:r>
                                <a:rPr lang="en-US" altLang="zh-CN" sz="1600" b="0" i="1" smtClean="0">
                                  <a:solidFill>
                                    <a:schemeClr val="tx1"/>
                                  </a:solidFill>
                                  <a:latin typeface="Cambria Math" panose="02040503050406030204" pitchFamily="18" charset="0"/>
                                </a:rPr>
                                <m:t>2</m:t>
                              </m:r>
                            </m:sup>
                          </m:sSup>
                        </m:den>
                      </m:f>
                    </m:oMath>
                  </m:oMathPara>
                </a14:m>
                <a:endParaRPr lang="en-US" altLang="zh-CN" sz="1600" b="0" i="1" dirty="0">
                  <a:solidFill>
                    <a:schemeClr val="tx1"/>
                  </a:solidFill>
                  <a:latin typeface="Cambria Math" panose="02040503050406030204" pitchFamily="18" charset="0"/>
                </a:endParaRPr>
              </a:p>
              <a:p>
                <a:pPr marL="285750" indent="-285750">
                  <a:spcAft>
                    <a:spcPts val="300"/>
                  </a:spcAft>
                  <a:buFont typeface="Arial" panose="020B0604020202020204" pitchFamily="34" charset="0"/>
                  <a:buChar char="•"/>
                </a:pPr>
                <a:endParaRPr lang="en-US" altLang="zh-CN" sz="1600" b="0" i="1" dirty="0">
                  <a:latin typeface="Cambria Math" panose="02040503050406030204" pitchFamily="18" charset="0"/>
                </a:endParaRPr>
              </a:p>
              <a:p>
                <a:pPr marL="285750" indent="-285750">
                  <a:spcAft>
                    <a:spcPts val="300"/>
                  </a:spcAft>
                  <a:buFont typeface="Arial" panose="020B0604020202020204" pitchFamily="34" charset="0"/>
                  <a:buChar char="•"/>
                </a:pPr>
                <a14:m>
                  <m:oMath xmlns:m="http://schemas.openxmlformats.org/officeDocument/2006/math">
                    <m:d>
                      <m:dPr>
                        <m:begChr m:val="⟨"/>
                        <m:endChr m:val="⟩"/>
                        <m:ctrlPr>
                          <a:rPr lang="en-US" altLang="zh-CN" sz="1600" i="1">
                            <a:solidFill>
                              <a:srgbClr val="FF0000"/>
                            </a:solidFill>
                            <a:latin typeface="Cambria Math" panose="02040503050406030204" pitchFamily="18" charset="0"/>
                          </a:rPr>
                        </m:ctrlPr>
                      </m:dPr>
                      <m:e>
                        <m:r>
                          <a:rPr lang="en-US" altLang="zh-CN" sz="1600" i="1">
                            <a:solidFill>
                              <a:srgbClr val="FF0000"/>
                            </a:solidFill>
                            <a:latin typeface="Cambria Math" panose="02040503050406030204" pitchFamily="18" charset="0"/>
                          </a:rPr>
                          <m:t>𝑣</m:t>
                        </m:r>
                      </m:e>
                    </m:d>
                  </m:oMath>
                </a14:m>
                <a:r>
                  <a:rPr lang="en-US" altLang="zh-CN" sz="1600" dirty="0">
                    <a:latin typeface="Comic Sans MS" pitchFamily="66" charset="0"/>
                  </a:rPr>
                  <a:t> averaged viscosity: </a:t>
                </a:r>
              </a:p>
              <a:p>
                <a:pPr algn="ctr">
                  <a:spcAft>
                    <a:spcPts val="300"/>
                  </a:spcAft>
                </a:pPr>
                <a14:m>
                  <m:oMath xmlns:m="http://schemas.openxmlformats.org/officeDocument/2006/math">
                    <m:d>
                      <m:dPr>
                        <m:begChr m:val="⟨"/>
                        <m:endChr m:val="⟩"/>
                        <m:ctrlPr>
                          <a:rPr lang="en-US" altLang="zh-CN" sz="1600" i="1" smtClean="0">
                            <a:solidFill>
                              <a:schemeClr val="tx1"/>
                            </a:solidFill>
                            <a:latin typeface="Cambria Math" panose="02040503050406030204" pitchFamily="18" charset="0"/>
                          </a:rPr>
                        </m:ctrlPr>
                      </m:dPr>
                      <m:e>
                        <m:r>
                          <a:rPr lang="en-US" altLang="zh-CN" sz="1600" b="0" i="1" smtClean="0">
                            <a:solidFill>
                              <a:schemeClr val="tx1"/>
                            </a:solidFill>
                            <a:latin typeface="Cambria Math" panose="02040503050406030204" pitchFamily="18" charset="0"/>
                          </a:rPr>
                          <m:t>𝜈</m:t>
                        </m:r>
                      </m:e>
                    </m:d>
                    <m:r>
                      <a:rPr lang="en-US" altLang="zh-CN" sz="1600" b="0" i="1" smtClean="0">
                        <a:solidFill>
                          <a:schemeClr val="tx1"/>
                        </a:solidFill>
                        <a:latin typeface="Cambria Math" panose="02040503050406030204" pitchFamily="18" charset="0"/>
                      </a:rPr>
                      <m:t>=</m:t>
                    </m:r>
                    <m:f>
                      <m:fPr>
                        <m:ctrlPr>
                          <a:rPr lang="en-US" altLang="zh-CN" sz="1600" b="0" i="1" smtClean="0">
                            <a:solidFill>
                              <a:schemeClr val="tx1"/>
                            </a:solidFill>
                            <a:latin typeface="Cambria Math" panose="02040503050406030204" pitchFamily="18" charset="0"/>
                          </a:rPr>
                        </m:ctrlPr>
                      </m:fPr>
                      <m:num>
                        <m:sSub>
                          <m:sSubPr>
                            <m:ctrlPr>
                              <a:rPr lang="en-US" altLang="zh-CN" sz="1600" i="1" smtClean="0">
                                <a:solidFill>
                                  <a:schemeClr val="tx1"/>
                                </a:solidFill>
                                <a:latin typeface="Cambria Math" panose="02040503050406030204" pitchFamily="18" charset="0"/>
                              </a:rPr>
                            </m:ctrlPr>
                          </m:sSubPr>
                          <m:e>
                            <m:r>
                              <a:rPr lang="en-US" altLang="zh-CN" sz="160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1</m:t>
                            </m:r>
                          </m:sub>
                        </m:sSub>
                        <m:sSub>
                          <m:sSubPr>
                            <m:ctrlPr>
                              <a:rPr lang="en-US" altLang="zh-CN" sz="1600" b="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2</m:t>
                            </m:r>
                          </m:sub>
                        </m:sSub>
                      </m:num>
                      <m:den>
                        <m:sSub>
                          <m:sSubPr>
                            <m:ctrlPr>
                              <a:rPr lang="en-US" altLang="zh-CN" sz="1600" b="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1</m:t>
                            </m:r>
                          </m:sub>
                        </m:sSub>
                        <m:r>
                          <a:rPr lang="en-US" altLang="zh-CN" sz="1600" b="0" i="1" smtClean="0">
                            <a:solidFill>
                              <a:schemeClr val="tx1"/>
                            </a:solidFill>
                            <a:latin typeface="Cambria Math" panose="02040503050406030204" pitchFamily="18" charset="0"/>
                          </a:rPr>
                          <m:t>+</m:t>
                        </m:r>
                        <m:sSub>
                          <m:sSubPr>
                            <m:ctrlPr>
                              <a:rPr lang="en-US" altLang="zh-CN" sz="1600" b="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𝜈</m:t>
                            </m:r>
                          </m:e>
                          <m:sub>
                            <m:r>
                              <a:rPr lang="en-US" altLang="zh-CN" sz="1600" b="0" i="1" smtClean="0">
                                <a:solidFill>
                                  <a:schemeClr val="tx1"/>
                                </a:solidFill>
                                <a:latin typeface="Cambria Math" panose="02040503050406030204" pitchFamily="18" charset="0"/>
                              </a:rPr>
                              <m:t>2</m:t>
                            </m:r>
                          </m:sub>
                        </m:sSub>
                      </m:den>
                    </m:f>
                  </m:oMath>
                </a14:m>
                <a:r>
                  <a:rPr lang="en-US" altLang="zh-CN" sz="1600" dirty="0">
                    <a:latin typeface="Comic Sans MS" pitchFamily="66" charset="0"/>
                  </a:rPr>
                  <a:t> </a:t>
                </a:r>
              </a:p>
              <a:p>
                <a:pPr marL="285750" indent="-285750">
                  <a:spcAft>
                    <a:spcPts val="300"/>
                  </a:spcAft>
                  <a:buFont typeface="Arial" panose="020B0604020202020204" pitchFamily="34" charset="0"/>
                  <a:buChar char="•"/>
                </a:pPr>
                <a:endParaRPr lang="en-US" altLang="zh-CN" sz="1600" b="0" i="1" dirty="0">
                  <a:solidFill>
                    <a:schemeClr val="tx1"/>
                  </a:solidFill>
                  <a:latin typeface="Cambria Math" panose="02040503050406030204" pitchFamily="18" charset="0"/>
                </a:endParaRPr>
              </a:p>
              <a:p>
                <a:pPr marL="285750" indent="-285750">
                  <a:spcAft>
                    <a:spcPts val="300"/>
                  </a:spcAft>
                  <a:buFont typeface="Arial" panose="020B0604020202020204" pitchFamily="34" charset="0"/>
                  <a:buChar char="•"/>
                </a:pPr>
                <a14:m>
                  <m:oMath xmlns:m="http://schemas.openxmlformats.org/officeDocument/2006/math">
                    <m:r>
                      <a:rPr lang="zh-CN" altLang="en-US" sz="1600" b="0" i="1" dirty="0" smtClean="0">
                        <a:solidFill>
                          <a:srgbClr val="FF0000"/>
                        </a:solidFill>
                        <a:latin typeface="Cambria Math" panose="02040503050406030204" pitchFamily="18" charset="0"/>
                      </a:rPr>
                      <m:t>𝛽</m:t>
                    </m:r>
                  </m:oMath>
                </a14:m>
                <a:r>
                  <a:rPr lang="en-US" altLang="zh-CN" sz="1600" dirty="0">
                    <a:latin typeface="Comic Sans MS" pitchFamily="66" charset="0"/>
                  </a:rPr>
                  <a:t> decaying parameter: </a:t>
                </a:r>
              </a:p>
              <a:p>
                <a:pPr algn="ctr">
                  <a:spcAft>
                    <a:spcPts val="300"/>
                  </a:spcAft>
                </a:pPr>
                <a14:m>
                  <m:oMathPara xmlns:m="http://schemas.openxmlformats.org/officeDocument/2006/math">
                    <m:oMathParaPr>
                      <m:jc m:val="center"/>
                    </m:oMathParaPr>
                    <m:oMath xmlns:m="http://schemas.openxmlformats.org/officeDocument/2006/math">
                      <m:r>
                        <a:rPr lang="en-US" altLang="zh-CN" sz="1600" i="1" smtClean="0">
                          <a:latin typeface="Cambria Math" panose="02040503050406030204" pitchFamily="18" charset="0"/>
                        </a:rPr>
                        <m:t>𝛽</m:t>
                      </m:r>
                      <m:r>
                        <a:rPr lang="en-US" altLang="zh-CN" sz="1600" b="0" i="1" smtClean="0">
                          <a:latin typeface="Cambria Math" panose="02040503050406030204" pitchFamily="18" charset="0"/>
                        </a:rPr>
                        <m:t>=</m:t>
                      </m:r>
                      <m:f>
                        <m:fPr>
                          <m:ctrlPr>
                            <a:rPr lang="en-US" altLang="zh-CN" sz="1600" b="0" i="1" smtClean="0">
                              <a:latin typeface="Cambria Math" panose="02040503050406030204" pitchFamily="18" charset="0"/>
                            </a:rPr>
                          </m:ctrlPr>
                        </m:fPr>
                        <m:num>
                          <m:sSub>
                            <m:sSubPr>
                              <m:ctrlPr>
                                <a:rPr lang="en-US" altLang="zh-CN" sz="1600" i="1">
                                  <a:latin typeface="Cambria Math" panose="02040503050406030204" pitchFamily="18" charset="0"/>
                                </a:rPr>
                              </m:ctrlPr>
                            </m:sSubPr>
                            <m:e>
                              <m:r>
                                <a:rPr lang="en-US" altLang="zh-CN" sz="1600" i="1">
                                  <a:latin typeface="Cambria Math" panose="02040503050406030204" pitchFamily="18" charset="0"/>
                                </a:rPr>
                                <m:t>𝐸</m:t>
                              </m:r>
                            </m:e>
                            <m:sub>
                              <m:r>
                                <a:rPr lang="en-US" altLang="zh-CN" sz="1600" i="1">
                                  <a:latin typeface="Cambria Math" panose="02040503050406030204" pitchFamily="18" charset="0"/>
                                </a:rPr>
                                <m:t>1</m:t>
                              </m:r>
                            </m:sub>
                          </m:sSub>
                          <m:r>
                            <a:rPr lang="en-US" altLang="zh-CN" sz="1600" i="1">
                              <a:latin typeface="Cambria Math" panose="02040503050406030204" pitchFamily="18" charset="0"/>
                            </a:rPr>
                            <m:t>+</m:t>
                          </m:r>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𝐸</m:t>
                              </m:r>
                            </m:e>
                            <m:sub>
                              <m:r>
                                <a:rPr lang="en-US" altLang="zh-CN" sz="1600" b="0" i="1" smtClean="0">
                                  <a:latin typeface="Cambria Math" panose="02040503050406030204" pitchFamily="18" charset="0"/>
                                </a:rPr>
                                <m:t>2</m:t>
                              </m:r>
                            </m:sub>
                          </m:sSub>
                        </m:num>
                        <m:den>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𝜈</m:t>
                              </m:r>
                            </m:e>
                            <m:sub>
                              <m:r>
                                <a:rPr lang="en-US" altLang="zh-CN" sz="1600" b="0" i="1" smtClean="0">
                                  <a:latin typeface="Cambria Math" panose="02040503050406030204" pitchFamily="18" charset="0"/>
                                </a:rPr>
                                <m:t>1</m:t>
                              </m:r>
                            </m:sub>
                          </m:sSub>
                          <m:r>
                            <a:rPr lang="en-US" altLang="zh-CN" sz="1600" i="1">
                              <a:latin typeface="Cambria Math" panose="02040503050406030204" pitchFamily="18" charset="0"/>
                            </a:rPr>
                            <m:t>+</m:t>
                          </m:r>
                          <m:sSub>
                            <m:sSubPr>
                              <m:ctrlPr>
                                <a:rPr lang="en-US" altLang="zh-CN" sz="1600" i="1">
                                  <a:latin typeface="Cambria Math" panose="02040503050406030204" pitchFamily="18" charset="0"/>
                                </a:rPr>
                              </m:ctrlPr>
                            </m:sSubPr>
                            <m:e>
                              <m:r>
                                <a:rPr lang="en-US" altLang="zh-CN" sz="1600" i="1">
                                  <a:latin typeface="Cambria Math" panose="02040503050406030204" pitchFamily="18" charset="0"/>
                                </a:rPr>
                                <m:t>𝜈</m:t>
                              </m:r>
                            </m:e>
                            <m:sub>
                              <m:r>
                                <a:rPr lang="en-US" altLang="zh-CN" sz="1600" i="1">
                                  <a:latin typeface="Cambria Math" panose="02040503050406030204" pitchFamily="18" charset="0"/>
                                </a:rPr>
                                <m:t>2</m:t>
                              </m:r>
                            </m:sub>
                          </m:sSub>
                        </m:den>
                      </m:f>
                    </m:oMath>
                  </m:oMathPara>
                </a14:m>
                <a:endParaRPr lang="en-US" altLang="zh-CN" sz="1600" dirty="0">
                  <a:latin typeface="Comic Sans MS" pitchFamily="66" charset="0"/>
                </a:endParaRPr>
              </a:p>
            </p:txBody>
          </p:sp>
        </mc:Choice>
        <mc:Fallback xmlns="">
          <p:sp>
            <p:nvSpPr>
              <p:cNvPr id="37" name="TextBox 36">
                <a:extLst>
                  <a:ext uri="{FF2B5EF4-FFF2-40B4-BE49-F238E27FC236}">
                    <a16:creationId xmlns:a16="http://schemas.microsoft.com/office/drawing/2014/main" id="{DCB9B008-7498-6F4C-A148-B814D106A300}"/>
                  </a:ext>
                </a:extLst>
              </p:cNvPr>
              <p:cNvSpPr txBox="1">
                <a:spLocks noRot="1" noChangeAspect="1" noMove="1" noResize="1" noEditPoints="1" noAdjustHandles="1" noChangeArrowheads="1" noChangeShapeType="1" noTextEdit="1"/>
              </p:cNvSpPr>
              <p:nvPr/>
            </p:nvSpPr>
            <p:spPr>
              <a:xfrm>
                <a:off x="7186411" y="1391521"/>
                <a:ext cx="4713667" cy="3029419"/>
              </a:xfrm>
              <a:prstGeom prst="rect">
                <a:avLst/>
              </a:prstGeom>
              <a:blipFill>
                <a:blip r:embed="rId3"/>
                <a:stretch>
                  <a:fillRect l="-387" t="-600"/>
                </a:stretch>
              </a:blipFill>
              <a:ln w="19050">
                <a:solidFill>
                  <a:schemeClr val="tx1"/>
                </a:solidFill>
              </a:ln>
            </p:spPr>
            <p:txBody>
              <a:bodyPr/>
              <a:lstStyle/>
              <a:p>
                <a:r>
                  <a:rPr lang="en-US">
                    <a:noFill/>
                  </a:rPr>
                  <a:t> </a:t>
                </a:r>
              </a:p>
            </p:txBody>
          </p:sp>
        </mc:Fallback>
      </mc:AlternateContent>
      <p:sp>
        <p:nvSpPr>
          <p:cNvPr id="2" name="TextBox 1">
            <a:extLst>
              <a:ext uri="{FF2B5EF4-FFF2-40B4-BE49-F238E27FC236}">
                <a16:creationId xmlns:a16="http://schemas.microsoft.com/office/drawing/2014/main" id="{D928B59A-A4E3-225F-B7AD-DAAEC072BC48}"/>
              </a:ext>
            </a:extLst>
          </p:cNvPr>
          <p:cNvSpPr txBox="1"/>
          <p:nvPr/>
        </p:nvSpPr>
        <p:spPr>
          <a:xfrm>
            <a:off x="406403" y="1832666"/>
            <a:ext cx="301686" cy="369332"/>
          </a:xfrm>
          <a:prstGeom prst="rect">
            <a:avLst/>
          </a:prstGeom>
          <a:noFill/>
        </p:spPr>
        <p:txBody>
          <a:bodyPr wrap="none" rtlCol="0">
            <a:spAutoFit/>
          </a:bodyPr>
          <a:lstStyle/>
          <a:p>
            <a:r>
              <a:rPr lang="en-US" dirty="0">
                <a:solidFill>
                  <a:srgbClr val="FF0000"/>
                </a:solidFill>
              </a:rPr>
              <a:t>0</a:t>
            </a:r>
            <a:endParaRPr lang="en-GB" dirty="0">
              <a:solidFill>
                <a:srgbClr val="FF0000"/>
              </a:solidFill>
            </a:endParaRPr>
          </a:p>
        </p:txBody>
      </p:sp>
      <p:sp>
        <p:nvSpPr>
          <p:cNvPr id="38" name="TextBox 37">
            <a:extLst>
              <a:ext uri="{FF2B5EF4-FFF2-40B4-BE49-F238E27FC236}">
                <a16:creationId xmlns:a16="http://schemas.microsoft.com/office/drawing/2014/main" id="{8CA56EC2-344B-461B-C40B-D79F28915586}"/>
              </a:ext>
            </a:extLst>
          </p:cNvPr>
          <p:cNvSpPr txBox="1"/>
          <p:nvPr/>
        </p:nvSpPr>
        <p:spPr>
          <a:xfrm>
            <a:off x="6338407" y="1832666"/>
            <a:ext cx="301686" cy="369332"/>
          </a:xfrm>
          <a:prstGeom prst="rect">
            <a:avLst/>
          </a:prstGeom>
          <a:noFill/>
        </p:spPr>
        <p:txBody>
          <a:bodyPr wrap="none" rtlCol="0">
            <a:spAutoFit/>
          </a:bodyPr>
          <a:lstStyle/>
          <a:p>
            <a:r>
              <a:rPr lang="en-US" dirty="0">
                <a:solidFill>
                  <a:srgbClr val="FF0000"/>
                </a:solidFill>
              </a:rPr>
              <a:t>1</a:t>
            </a:r>
            <a:endParaRPr lang="en-GB" dirty="0">
              <a:solidFill>
                <a:srgbClr val="FF0000"/>
              </a:solidFill>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FE796D3-AE69-F56C-BFEF-17F8BC33DF39}"/>
                  </a:ext>
                </a:extLst>
              </p:cNvPr>
              <p:cNvSpPr txBox="1"/>
              <p:nvPr/>
            </p:nvSpPr>
            <p:spPr>
              <a:xfrm>
                <a:off x="745509" y="923933"/>
                <a:ext cx="4639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3" name="TextBox 2">
                <a:extLst>
                  <a:ext uri="{FF2B5EF4-FFF2-40B4-BE49-F238E27FC236}">
                    <a16:creationId xmlns:a16="http://schemas.microsoft.com/office/drawing/2014/main" id="{8F3657EE-86D3-449D-8951-58CAF6E68AF2}"/>
                  </a:ext>
                </a:extLst>
              </p:cNvPr>
              <p:cNvSpPr txBox="1">
                <a:spLocks noRot="1" noChangeAspect="1" noMove="1" noResize="1" noEditPoints="1" noAdjustHandles="1" noChangeArrowheads="1" noChangeShapeType="1" noTextEdit="1"/>
              </p:cNvSpPr>
              <p:nvPr/>
            </p:nvSpPr>
            <p:spPr>
              <a:xfrm>
                <a:off x="745509" y="923933"/>
                <a:ext cx="463910" cy="369332"/>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912AC528-78C8-9DD0-108C-2A4444D2E4FA}"/>
                  </a:ext>
                </a:extLst>
              </p:cNvPr>
              <p:cNvSpPr txBox="1"/>
              <p:nvPr/>
            </p:nvSpPr>
            <p:spPr>
              <a:xfrm>
                <a:off x="745508" y="1836187"/>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1</m:t>
                          </m:r>
                        </m:sub>
                      </m:sSub>
                    </m:oMath>
                  </m:oMathPara>
                </a14:m>
                <a:endParaRPr lang="en-GB" dirty="0"/>
              </a:p>
            </p:txBody>
          </p:sp>
        </mc:Choice>
        <mc:Fallback xmlns="">
          <p:sp>
            <p:nvSpPr>
              <p:cNvPr id="39" name="TextBox 38">
                <a:extLst>
                  <a:ext uri="{FF2B5EF4-FFF2-40B4-BE49-F238E27FC236}">
                    <a16:creationId xmlns:a16="http://schemas.microsoft.com/office/drawing/2014/main" id="{E9479015-3FC7-4E89-B18C-AAF7A4B9703A}"/>
                  </a:ext>
                </a:extLst>
              </p:cNvPr>
              <p:cNvSpPr txBox="1">
                <a:spLocks noRot="1" noChangeAspect="1" noMove="1" noResize="1" noEditPoints="1" noAdjustHandles="1" noChangeArrowheads="1" noChangeShapeType="1" noTextEdit="1"/>
              </p:cNvSpPr>
              <p:nvPr/>
            </p:nvSpPr>
            <p:spPr>
              <a:xfrm>
                <a:off x="745508" y="1836187"/>
                <a:ext cx="452110" cy="369332"/>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B955424C-9D64-3378-BE98-0457C62EC640}"/>
                  </a:ext>
                </a:extLst>
              </p:cNvPr>
              <p:cNvSpPr txBox="1"/>
              <p:nvPr/>
            </p:nvSpPr>
            <p:spPr>
              <a:xfrm>
                <a:off x="1556092"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0" name="TextBox 39">
                <a:extLst>
                  <a:ext uri="{FF2B5EF4-FFF2-40B4-BE49-F238E27FC236}">
                    <a16:creationId xmlns:a16="http://schemas.microsoft.com/office/drawing/2014/main" id="{6A909468-6DBC-4169-8FAA-85F7E63CE297}"/>
                  </a:ext>
                </a:extLst>
              </p:cNvPr>
              <p:cNvSpPr txBox="1">
                <a:spLocks noRot="1" noChangeAspect="1" noMove="1" noResize="1" noEditPoints="1" noAdjustHandles="1" noChangeArrowheads="1" noChangeShapeType="1" noTextEdit="1"/>
              </p:cNvSpPr>
              <p:nvPr/>
            </p:nvSpPr>
            <p:spPr>
              <a:xfrm>
                <a:off x="1556092" y="923933"/>
                <a:ext cx="469231" cy="369332"/>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A7EBB6F1-6884-C2FF-C1A7-87A979CAA609}"/>
                  </a:ext>
                </a:extLst>
              </p:cNvPr>
              <p:cNvSpPr txBox="1"/>
              <p:nvPr/>
            </p:nvSpPr>
            <p:spPr>
              <a:xfrm>
                <a:off x="1556091" y="1836187"/>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2</m:t>
                          </m:r>
                        </m:sub>
                      </m:sSub>
                    </m:oMath>
                  </m:oMathPara>
                </a14:m>
                <a:endParaRPr lang="en-GB" dirty="0"/>
              </a:p>
            </p:txBody>
          </p:sp>
        </mc:Choice>
        <mc:Fallback xmlns="">
          <p:sp>
            <p:nvSpPr>
              <p:cNvPr id="41" name="TextBox 40">
                <a:extLst>
                  <a:ext uri="{FF2B5EF4-FFF2-40B4-BE49-F238E27FC236}">
                    <a16:creationId xmlns:a16="http://schemas.microsoft.com/office/drawing/2014/main" id="{AE4017EB-3C96-48B2-B948-35D26E855C1C}"/>
                  </a:ext>
                </a:extLst>
              </p:cNvPr>
              <p:cNvSpPr txBox="1">
                <a:spLocks noRot="1" noChangeAspect="1" noMove="1" noResize="1" noEditPoints="1" noAdjustHandles="1" noChangeArrowheads="1" noChangeShapeType="1" noTextEdit="1"/>
              </p:cNvSpPr>
              <p:nvPr/>
            </p:nvSpPr>
            <p:spPr>
              <a:xfrm>
                <a:off x="1556091" y="1836187"/>
                <a:ext cx="457433" cy="369332"/>
              </a:xfrm>
              <a:prstGeom prst="rect">
                <a:avLst/>
              </a:prstGeom>
              <a:blipFill>
                <a:blip r:embed="rId7"/>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C192AC80-3E76-914C-8040-8DE89BB8C914}"/>
                  </a:ext>
                </a:extLst>
              </p:cNvPr>
              <p:cNvSpPr txBox="1"/>
              <p:nvPr/>
            </p:nvSpPr>
            <p:spPr>
              <a:xfrm>
                <a:off x="3286857" y="908067"/>
                <a:ext cx="4106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2" name="TextBox 41">
                <a:extLst>
                  <a:ext uri="{FF2B5EF4-FFF2-40B4-BE49-F238E27FC236}">
                    <a16:creationId xmlns:a16="http://schemas.microsoft.com/office/drawing/2014/main" id="{B4CC450D-6880-47D4-BCD9-EFBB1AECF49F}"/>
                  </a:ext>
                </a:extLst>
              </p:cNvPr>
              <p:cNvSpPr txBox="1">
                <a:spLocks noRot="1" noChangeAspect="1" noMove="1" noResize="1" noEditPoints="1" noAdjustHandles="1" noChangeArrowheads="1" noChangeShapeType="1" noTextEdit="1"/>
              </p:cNvSpPr>
              <p:nvPr/>
            </p:nvSpPr>
            <p:spPr>
              <a:xfrm>
                <a:off x="3286857" y="908067"/>
                <a:ext cx="410689" cy="369332"/>
              </a:xfrm>
              <a:prstGeom prst="rect">
                <a:avLst/>
              </a:prstGeom>
              <a:blipFill>
                <a:blip r:embed="rId8"/>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30570680-DD71-D94C-32E9-1B85A03764B9}"/>
                  </a:ext>
                </a:extLst>
              </p:cNvPr>
              <p:cNvSpPr txBox="1"/>
              <p:nvPr/>
            </p:nvSpPr>
            <p:spPr>
              <a:xfrm>
                <a:off x="3319529" y="1791919"/>
                <a:ext cx="345343" cy="38398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3" name="TextBox 42">
                <a:extLst>
                  <a:ext uri="{FF2B5EF4-FFF2-40B4-BE49-F238E27FC236}">
                    <a16:creationId xmlns:a16="http://schemas.microsoft.com/office/drawing/2014/main" id="{B9ED0E26-8780-4ED6-9D7F-A6166501C21E}"/>
                  </a:ext>
                </a:extLst>
              </p:cNvPr>
              <p:cNvSpPr txBox="1">
                <a:spLocks noRot="1" noChangeAspect="1" noMove="1" noResize="1" noEditPoints="1" noAdjustHandles="1" noChangeArrowheads="1" noChangeShapeType="1" noTextEdit="1"/>
              </p:cNvSpPr>
              <p:nvPr/>
            </p:nvSpPr>
            <p:spPr>
              <a:xfrm>
                <a:off x="3319529" y="1791919"/>
                <a:ext cx="345343" cy="383988"/>
              </a:xfrm>
              <a:prstGeom prst="rect">
                <a:avLst/>
              </a:prstGeom>
              <a:blipFill>
                <a:blip r:embed="rId9"/>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538060F7-960E-CB2E-08CA-1FF49919FB68}"/>
                  </a:ext>
                </a:extLst>
              </p:cNvPr>
              <p:cNvSpPr txBox="1"/>
              <p:nvPr/>
            </p:nvSpPr>
            <p:spPr>
              <a:xfrm>
                <a:off x="4982863"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4" name="TextBox 43">
                <a:extLst>
                  <a:ext uri="{FF2B5EF4-FFF2-40B4-BE49-F238E27FC236}">
                    <a16:creationId xmlns:a16="http://schemas.microsoft.com/office/drawing/2014/main" id="{04514A3E-52C3-4CDC-A7FD-50530990AA0E}"/>
                  </a:ext>
                </a:extLst>
              </p:cNvPr>
              <p:cNvSpPr txBox="1">
                <a:spLocks noRot="1" noChangeAspect="1" noMove="1" noResize="1" noEditPoints="1" noAdjustHandles="1" noChangeArrowheads="1" noChangeShapeType="1" noTextEdit="1"/>
              </p:cNvSpPr>
              <p:nvPr/>
            </p:nvSpPr>
            <p:spPr>
              <a:xfrm>
                <a:off x="4982863" y="923933"/>
                <a:ext cx="469231" cy="369332"/>
              </a:xfrm>
              <a:prstGeom prst="rect">
                <a:avLst/>
              </a:prstGeom>
              <a:blipFill>
                <a:blip r:embed="rId10"/>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F93797D1-CD78-0DAD-3ECA-637C36E46339}"/>
                  </a:ext>
                </a:extLst>
              </p:cNvPr>
              <p:cNvSpPr txBox="1"/>
              <p:nvPr/>
            </p:nvSpPr>
            <p:spPr>
              <a:xfrm>
                <a:off x="4977302" y="1791919"/>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ea typeface="Cambria Math" panose="02040503050406030204" pitchFamily="18" charset="0"/>
                            </a:rPr>
                            <m:t>2</m:t>
                          </m:r>
                        </m:sub>
                      </m:sSub>
                    </m:oMath>
                  </m:oMathPara>
                </a14:m>
                <a:endParaRPr lang="en-GB" dirty="0"/>
              </a:p>
            </p:txBody>
          </p:sp>
        </mc:Choice>
        <mc:Fallback xmlns="">
          <p:sp>
            <p:nvSpPr>
              <p:cNvPr id="45" name="TextBox 44">
                <a:extLst>
                  <a:ext uri="{FF2B5EF4-FFF2-40B4-BE49-F238E27FC236}">
                    <a16:creationId xmlns:a16="http://schemas.microsoft.com/office/drawing/2014/main" id="{95E0FBF3-BF3A-487A-9454-2F3C018EC06B}"/>
                  </a:ext>
                </a:extLst>
              </p:cNvPr>
              <p:cNvSpPr txBox="1">
                <a:spLocks noRot="1" noChangeAspect="1" noMove="1" noResize="1" noEditPoints="1" noAdjustHandles="1" noChangeArrowheads="1" noChangeShapeType="1" noTextEdit="1"/>
              </p:cNvSpPr>
              <p:nvPr/>
            </p:nvSpPr>
            <p:spPr>
              <a:xfrm>
                <a:off x="4977302" y="1791919"/>
                <a:ext cx="457433" cy="369332"/>
              </a:xfrm>
              <a:prstGeom prst="rect">
                <a:avLst/>
              </a:prstGeom>
              <a:blipFill>
                <a:blip r:embed="rId11"/>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A22B3602-2ACB-0B9E-786F-3E16A8DAEF88}"/>
                  </a:ext>
                </a:extLst>
              </p:cNvPr>
              <p:cNvSpPr txBox="1"/>
              <p:nvPr/>
            </p:nvSpPr>
            <p:spPr>
              <a:xfrm>
                <a:off x="5839098" y="923933"/>
                <a:ext cx="46390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46" name="TextBox 45">
                <a:extLst>
                  <a:ext uri="{FF2B5EF4-FFF2-40B4-BE49-F238E27FC236}">
                    <a16:creationId xmlns:a16="http://schemas.microsoft.com/office/drawing/2014/main" id="{2D7BBA91-4D58-4398-9F47-8533ACB7B8DD}"/>
                  </a:ext>
                </a:extLst>
              </p:cNvPr>
              <p:cNvSpPr txBox="1">
                <a:spLocks noRot="1" noChangeAspect="1" noMove="1" noResize="1" noEditPoints="1" noAdjustHandles="1" noChangeArrowheads="1" noChangeShapeType="1" noTextEdit="1"/>
              </p:cNvSpPr>
              <p:nvPr/>
            </p:nvSpPr>
            <p:spPr>
              <a:xfrm>
                <a:off x="5839098" y="923933"/>
                <a:ext cx="463909" cy="369332"/>
              </a:xfrm>
              <a:prstGeom prst="rect">
                <a:avLst/>
              </a:prstGeom>
              <a:blipFill>
                <a:blip r:embed="rId1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084218D3-6431-F4ED-BD25-4848CEF1AB97}"/>
                  </a:ext>
                </a:extLst>
              </p:cNvPr>
              <p:cNvSpPr txBox="1"/>
              <p:nvPr/>
            </p:nvSpPr>
            <p:spPr>
              <a:xfrm>
                <a:off x="5839098" y="1786586"/>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ea typeface="Cambria Math" panose="02040503050406030204" pitchFamily="18" charset="0"/>
                            </a:rPr>
                            <m:t>1</m:t>
                          </m:r>
                        </m:sub>
                      </m:sSub>
                    </m:oMath>
                  </m:oMathPara>
                </a14:m>
                <a:endParaRPr lang="en-GB" dirty="0"/>
              </a:p>
            </p:txBody>
          </p:sp>
        </mc:Choice>
        <mc:Fallback xmlns="">
          <p:sp>
            <p:nvSpPr>
              <p:cNvPr id="49" name="TextBox 48">
                <a:extLst>
                  <a:ext uri="{FF2B5EF4-FFF2-40B4-BE49-F238E27FC236}">
                    <a16:creationId xmlns:a16="http://schemas.microsoft.com/office/drawing/2014/main" id="{1926FC28-2C91-4426-8884-E39FE2D2B6FB}"/>
                  </a:ext>
                </a:extLst>
              </p:cNvPr>
              <p:cNvSpPr txBox="1">
                <a:spLocks noRot="1" noChangeAspect="1" noMove="1" noResize="1" noEditPoints="1" noAdjustHandles="1" noChangeArrowheads="1" noChangeShapeType="1" noTextEdit="1"/>
              </p:cNvSpPr>
              <p:nvPr/>
            </p:nvSpPr>
            <p:spPr>
              <a:xfrm>
                <a:off x="5839098" y="1786586"/>
                <a:ext cx="452110" cy="369332"/>
              </a:xfrm>
              <a:prstGeom prst="rect">
                <a:avLst/>
              </a:prstGeom>
              <a:blipFill>
                <a:blip r:embed="rId13"/>
                <a:stretch>
                  <a:fillRect/>
                </a:stretch>
              </a:blipFill>
            </p:spPr>
            <p:txBody>
              <a:bodyPr/>
              <a:lstStyle/>
              <a:p>
                <a:r>
                  <a:rPr lang="zh-CN" altLang="en-US">
                    <a:noFill/>
                  </a:rPr>
                  <a:t> </a:t>
                </a:r>
              </a:p>
            </p:txBody>
          </p:sp>
        </mc:Fallback>
      </mc:AlternateContent>
      <p:sp>
        <p:nvSpPr>
          <p:cNvPr id="5" name="TextBox 50">
            <a:extLst>
              <a:ext uri="{FF2B5EF4-FFF2-40B4-BE49-F238E27FC236}">
                <a16:creationId xmlns:a16="http://schemas.microsoft.com/office/drawing/2014/main" id="{2A8CCA54-9031-E8EE-F3DB-44EC3F550CE8}"/>
              </a:ext>
            </a:extLst>
          </p:cNvPr>
          <p:cNvSpPr txBox="1"/>
          <p:nvPr/>
        </p:nvSpPr>
        <p:spPr>
          <a:xfrm>
            <a:off x="1543709" y="2516514"/>
            <a:ext cx="417140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rgbClr val="0221BE"/>
                </a:solidFill>
                <a:latin typeface="Comic Sans MS" panose="030F0702030302020204" pitchFamily="66" charset="0"/>
              </a:rPr>
              <a:t>Macroscopic model (exact solution)</a:t>
            </a:r>
            <a:endParaRPr lang="en-US" sz="1800" dirty="0">
              <a:solidFill>
                <a:srgbClr val="0221BE"/>
              </a:solidFill>
              <a:latin typeface="Comic Sans MS" panose="030F0702030302020204" pitchFamily="66" charset="0"/>
            </a:endParaRPr>
          </a:p>
        </p:txBody>
      </p:sp>
      <mc:AlternateContent xmlns:mc="http://schemas.openxmlformats.org/markup-compatibility/2006" xmlns:a14="http://schemas.microsoft.com/office/drawing/2010/main">
        <mc:Choice Requires="a14">
          <p:sp>
            <p:nvSpPr>
              <p:cNvPr id="8" name="TextBox 49">
                <a:extLst>
                  <a:ext uri="{FF2B5EF4-FFF2-40B4-BE49-F238E27FC236}">
                    <a16:creationId xmlns:a16="http://schemas.microsoft.com/office/drawing/2014/main" id="{1B811C94-6E69-3915-2B1B-F5B82F4E2AD5}"/>
                  </a:ext>
                </a:extLst>
              </p:cNvPr>
              <p:cNvSpPr txBox="1"/>
              <p:nvPr/>
            </p:nvSpPr>
            <p:spPr>
              <a:xfrm>
                <a:off x="360056" y="3186246"/>
                <a:ext cx="6553196" cy="1028615"/>
              </a:xfrm>
              <a:prstGeom prst="rect">
                <a:avLst/>
              </a:prstGeom>
              <a:noFill/>
              <a:ln w="19050">
                <a:solidFill>
                  <a:schemeClr val="tx1"/>
                </a:solidFill>
              </a:ln>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300"/>
                  </a:spcAft>
                </a:pPr>
                <a14:m>
                  <m:oMath xmlns:m="http://schemas.openxmlformats.org/officeDocument/2006/math">
                    <m:acc>
                      <m:accPr>
                        <m:chr m:val="̂"/>
                        <m:ctrlPr>
                          <a:rPr lang="en-US" altLang="zh-CN" sz="1600" b="0" i="1" smtClean="0">
                            <a:latin typeface="Cambria Math" panose="02040503050406030204" pitchFamily="18" charset="0"/>
                          </a:rPr>
                        </m:ctrlPr>
                      </m:accPr>
                      <m:e>
                        <m:r>
                          <a:rPr lang="en-US" altLang="zh-CN" sz="1600" b="0" i="1" smtClean="0">
                            <a:latin typeface="Cambria Math" panose="02040503050406030204" pitchFamily="18" charset="0"/>
                          </a:rPr>
                          <m:t>𝜎</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i="1">
                        <a:latin typeface="Cambria Math" panose="02040503050406030204" pitchFamily="18" charset="0"/>
                      </a:rPr>
                      <m:t> =</m:t>
                    </m:r>
                    <m:d>
                      <m:dPr>
                        <m:begChr m:val="⟨"/>
                        <m:endChr m:val="⟩"/>
                        <m:ctrlPr>
                          <a:rPr lang="en-US" altLang="zh-CN" sz="160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𝐶</m:t>
                        </m:r>
                      </m:e>
                    </m:d>
                    <m:acc>
                      <m:accPr>
                        <m:chr m:val="̂"/>
                        <m:ctrlPr>
                          <a:rPr lang="en-US" altLang="zh-CN" sz="1600" b="0" i="1" smtClean="0">
                            <a:solidFill>
                              <a:srgbClr val="FF0000"/>
                            </a:solidFill>
                            <a:latin typeface="Cambria Math" panose="02040503050406030204" pitchFamily="18" charset="0"/>
                          </a:rPr>
                        </m:ctrlPr>
                      </m:accPr>
                      <m:e>
                        <m:r>
                          <a:rPr lang="en-US" altLang="zh-CN" sz="1600" b="0" i="1" smtClean="0">
                            <a:solidFill>
                              <a:srgbClr val="FF0000"/>
                            </a:solidFill>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i="1">
                        <a:latin typeface="Cambria Math" panose="02040503050406030204" pitchFamily="18" charset="0"/>
                      </a:rPr>
                      <m:t> +</m:t>
                    </m:r>
                  </m:oMath>
                </a14:m>
                <a:r>
                  <a:rPr lang="en-US" sz="1600" dirty="0">
                    <a:ea typeface="Cambria Math" panose="02040503050406030204" pitchFamily="18" charset="0"/>
                  </a:rPr>
                  <a:t> </a:t>
                </a:r>
                <a14:m>
                  <m:oMath xmlns:m="http://schemas.openxmlformats.org/officeDocument/2006/math">
                    <m:d>
                      <m:dPr>
                        <m:begChr m:val="⟨"/>
                        <m:endChr m:val="⟩"/>
                        <m:ctrlPr>
                          <a:rPr lang="en-US" altLang="zh-CN" sz="1600" i="1" smtClean="0">
                            <a:solidFill>
                              <a:srgbClr val="FF0000"/>
                            </a:solidFill>
                            <a:latin typeface="Cambria Math" panose="02040503050406030204" pitchFamily="18" charset="0"/>
                          </a:rPr>
                        </m:ctrlPr>
                      </m:dPr>
                      <m:e>
                        <m:r>
                          <a:rPr lang="en-US" altLang="zh-CN" sz="1600" b="0" i="1" smtClean="0">
                            <a:solidFill>
                              <a:srgbClr val="FF0000"/>
                            </a:solidFill>
                            <a:latin typeface="Cambria Math" panose="02040503050406030204" pitchFamily="18" charset="0"/>
                          </a:rPr>
                          <m:t>𝑣</m:t>
                        </m:r>
                      </m:e>
                    </m:d>
                    <m:r>
                      <a:rPr lang="zh-CN" altLang="en-US" sz="1600" i="1">
                        <a:solidFill>
                          <a:srgbClr val="FF0000"/>
                        </a:solidFill>
                        <a:latin typeface="Cambria Math" panose="02040503050406030204" pitchFamily="18" charset="0"/>
                      </a:rPr>
                      <m:t> </m:t>
                    </m:r>
                    <m:f>
                      <m:fPr>
                        <m:ctrlPr>
                          <a:rPr lang="en-US" altLang="zh-CN" sz="1600" i="1" dirty="0" smtClean="0">
                            <a:solidFill>
                              <a:schemeClr val="tx1"/>
                            </a:solidFill>
                            <a:latin typeface="Cambria Math" panose="02040503050406030204" pitchFamily="18" charset="0"/>
                          </a:rPr>
                        </m:ctrlPr>
                      </m:fPr>
                      <m:num>
                        <m:r>
                          <a:rPr lang="en-US" altLang="zh-CN" sz="1600" b="0" i="1" dirty="0" smtClean="0">
                            <a:solidFill>
                              <a:schemeClr val="tx1"/>
                            </a:solidFill>
                            <a:latin typeface="Cambria Math" panose="02040503050406030204" pitchFamily="18" charset="0"/>
                          </a:rPr>
                          <m:t>𝑑</m:t>
                        </m:r>
                        <m:acc>
                          <m:accPr>
                            <m:chr m:val="̂"/>
                            <m:ctrlPr>
                              <a:rPr lang="en-US" altLang="zh-CN" sz="1600" b="0" i="1" dirty="0" smtClean="0">
                                <a:solidFill>
                                  <a:schemeClr val="tx1"/>
                                </a:solidFill>
                                <a:latin typeface="Cambria Math" panose="02040503050406030204" pitchFamily="18" charset="0"/>
                              </a:rPr>
                            </m:ctrlPr>
                          </m:accPr>
                          <m:e>
                            <m:r>
                              <a:rPr lang="en-US" altLang="zh-CN" sz="1600" b="0" i="1" dirty="0" smtClean="0">
                                <a:solidFill>
                                  <a:schemeClr val="tx1"/>
                                </a:solidFill>
                                <a:latin typeface="Cambria Math" panose="02040503050406030204" pitchFamily="18" charset="0"/>
                              </a:rPr>
                              <m:t>𝜖</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num>
                      <m:den>
                        <m:r>
                          <a:rPr lang="en-US" altLang="zh-CN" sz="1600" b="0" i="1" dirty="0" smtClean="0">
                            <a:solidFill>
                              <a:schemeClr val="tx1"/>
                            </a:solidFill>
                            <a:latin typeface="Cambria Math" panose="02040503050406030204" pitchFamily="18" charset="0"/>
                          </a:rPr>
                          <m:t>𝑑𝑡</m:t>
                        </m:r>
                      </m:den>
                    </m:f>
                    <m:r>
                      <a:rPr lang="en-US" altLang="zh-CN" sz="1600" b="0" i="1" dirty="0" smtClean="0">
                        <a:solidFill>
                          <a:schemeClr val="tx1"/>
                        </a:solidFill>
                        <a:latin typeface="Cambria Math" panose="02040503050406030204" pitchFamily="18" charset="0"/>
                      </a:rPr>
                      <m:t>−</m:t>
                    </m:r>
                    <m:r>
                      <a:rPr lang="zh-CN" altLang="en-US" sz="1600" b="0" i="1" dirty="0" smtClean="0">
                        <a:solidFill>
                          <a:schemeClr val="tx1"/>
                        </a:solidFill>
                        <a:latin typeface="Cambria Math" panose="02040503050406030204" pitchFamily="18" charset="0"/>
                      </a:rPr>
                      <m:t>𝛼</m:t>
                    </m:r>
                    <m:nary>
                      <m:naryPr>
                        <m:ctrlPr>
                          <a:rPr lang="en-US" altLang="zh-CN" sz="1600" b="0" i="1" dirty="0" smtClean="0">
                            <a:solidFill>
                              <a:schemeClr val="tx1"/>
                            </a:solidFill>
                            <a:latin typeface="Cambria Math" panose="02040503050406030204" pitchFamily="18" charset="0"/>
                          </a:rPr>
                        </m:ctrlPr>
                      </m:naryPr>
                      <m:sub>
                        <m:r>
                          <m:rPr>
                            <m:brk m:alnAt="23"/>
                          </m:rPr>
                          <a:rPr lang="en-US" altLang="zh-CN" sz="1600" b="0" i="1" dirty="0" smtClean="0">
                            <a:solidFill>
                              <a:schemeClr val="tx1"/>
                            </a:solidFill>
                            <a:latin typeface="Cambria Math" panose="02040503050406030204" pitchFamily="18" charset="0"/>
                          </a:rPr>
                          <m:t>0</m:t>
                        </m:r>
                      </m:sub>
                      <m:sup>
                        <m:r>
                          <a:rPr lang="en-US" altLang="zh-CN" sz="1600" b="0" i="1" dirty="0" smtClean="0">
                            <a:solidFill>
                              <a:schemeClr val="tx1"/>
                            </a:solidFill>
                            <a:latin typeface="Cambria Math" panose="02040503050406030204" pitchFamily="18" charset="0"/>
                          </a:rPr>
                          <m:t>𝑡</m:t>
                        </m:r>
                      </m:sup>
                      <m:e>
                        <m:acc>
                          <m:accPr>
                            <m:chr m:val="̂"/>
                            <m:ctrlPr>
                              <a:rPr lang="en-US" altLang="zh-CN" sz="1600" i="1" dirty="0">
                                <a:latin typeface="Cambria Math" panose="02040503050406030204" pitchFamily="18" charset="0"/>
                              </a:rPr>
                            </m:ctrlPr>
                          </m:accPr>
                          <m:e>
                            <m:r>
                              <a:rPr lang="en-US" altLang="zh-CN" sz="1600" i="1" dirty="0">
                                <a:latin typeface="Cambria Math" panose="02040503050406030204" pitchFamily="18" charset="0"/>
                              </a:rPr>
                              <m:t>𝜖</m:t>
                            </m:r>
                          </m:e>
                        </m:acc>
                        <m:d>
                          <m:dPr>
                            <m:ctrlPr>
                              <a:rPr lang="en-US" altLang="zh-CN" sz="1600" i="1">
                                <a:latin typeface="Cambria Math" panose="02040503050406030204" pitchFamily="18" charset="0"/>
                              </a:rPr>
                            </m:ctrlPr>
                          </m:dPr>
                          <m:e>
                            <m:r>
                              <a:rPr lang="zh-CN" altLang="en-US" sz="1600" i="1">
                                <a:latin typeface="Cambria Math" panose="02040503050406030204" pitchFamily="18" charset="0"/>
                              </a:rPr>
                              <m:t>𝜏</m:t>
                            </m:r>
                          </m:e>
                        </m:d>
                        <m:r>
                          <a:rPr lang="en-US" altLang="zh-CN" sz="1600" i="1" smtClean="0">
                            <a:latin typeface="Cambria Math" panose="02040503050406030204" pitchFamily="18" charset="0"/>
                            <a:ea typeface="Cambria Math" panose="02040503050406030204" pitchFamily="18" charset="0"/>
                          </a:rPr>
                          <m:t>∙</m:t>
                        </m:r>
                        <m:r>
                          <m:rPr>
                            <m:sty m:val="p"/>
                          </m:rPr>
                          <a:rPr lang="en-US" altLang="zh-CN" sz="1600" b="0" i="0" smtClean="0">
                            <a:latin typeface="Cambria Math" panose="02040503050406030204" pitchFamily="18" charset="0"/>
                            <a:ea typeface="Cambria Math" panose="02040503050406030204" pitchFamily="18" charset="0"/>
                          </a:rPr>
                          <m:t>exp</m:t>
                        </m:r>
                      </m:e>
                    </m:nary>
                    <m:d>
                      <m:dPr>
                        <m:ctrlPr>
                          <a:rPr lang="en-US" altLang="zh-CN" sz="1600" b="0" i="1" dirty="0" smtClean="0">
                            <a:solidFill>
                              <a:schemeClr val="tx1"/>
                            </a:solidFill>
                            <a:latin typeface="Cambria Math" panose="02040503050406030204" pitchFamily="18" charset="0"/>
                          </a:rPr>
                        </m:ctrlPr>
                      </m:dPr>
                      <m:e>
                        <m:r>
                          <a:rPr lang="en-US" altLang="zh-CN" sz="1600" b="0" i="1" dirty="0" smtClean="0">
                            <a:solidFill>
                              <a:schemeClr val="tx1"/>
                            </a:solidFill>
                            <a:latin typeface="Cambria Math" panose="02040503050406030204" pitchFamily="18" charset="0"/>
                          </a:rPr>
                          <m:t>−</m:t>
                        </m:r>
                        <m:r>
                          <a:rPr lang="zh-CN" altLang="en-US" sz="1600" b="0" i="1" dirty="0" smtClean="0">
                            <a:solidFill>
                              <a:srgbClr val="FF0000"/>
                            </a:solidFill>
                            <a:latin typeface="Cambria Math" panose="02040503050406030204" pitchFamily="18" charset="0"/>
                          </a:rPr>
                          <m:t>𝛽</m:t>
                        </m:r>
                        <m:d>
                          <m:dPr>
                            <m:ctrlPr>
                              <a:rPr lang="en-US" altLang="zh-CN" sz="1600" b="0" i="1" dirty="0" smtClean="0">
                                <a:solidFill>
                                  <a:schemeClr val="tx1"/>
                                </a:solidFill>
                                <a:latin typeface="Cambria Math" panose="02040503050406030204" pitchFamily="18" charset="0"/>
                              </a:rPr>
                            </m:ctrlPr>
                          </m:dPr>
                          <m:e>
                            <m:r>
                              <a:rPr lang="en-US" altLang="zh-CN" sz="1600" b="0" i="1" dirty="0" smtClean="0">
                                <a:solidFill>
                                  <a:schemeClr val="tx1"/>
                                </a:solidFill>
                                <a:latin typeface="Cambria Math" panose="02040503050406030204" pitchFamily="18" charset="0"/>
                              </a:rPr>
                              <m:t>𝑡</m:t>
                            </m:r>
                            <m:r>
                              <a:rPr lang="en-US" altLang="zh-CN" sz="1600" b="0" i="1" dirty="0" smtClean="0">
                                <a:solidFill>
                                  <a:schemeClr val="tx1"/>
                                </a:solidFill>
                                <a:latin typeface="Cambria Math" panose="02040503050406030204" pitchFamily="18" charset="0"/>
                              </a:rPr>
                              <m:t>−</m:t>
                            </m:r>
                            <m:r>
                              <a:rPr lang="zh-CN" altLang="en-US" sz="1600" i="1">
                                <a:latin typeface="Cambria Math" panose="02040503050406030204" pitchFamily="18" charset="0"/>
                              </a:rPr>
                              <m:t>𝜏</m:t>
                            </m:r>
                          </m:e>
                        </m:d>
                      </m:e>
                    </m:d>
                    <m:r>
                      <a:rPr lang="en-US" altLang="zh-CN" sz="1600" b="0" i="1" dirty="0" smtClean="0">
                        <a:solidFill>
                          <a:schemeClr val="tx1"/>
                        </a:solidFill>
                        <a:latin typeface="Cambria Math" panose="02040503050406030204" pitchFamily="18" charset="0"/>
                      </a:rPr>
                      <m:t>𝑑</m:t>
                    </m:r>
                    <m:r>
                      <a:rPr lang="zh-CN" altLang="en-US" sz="1600" i="1">
                        <a:latin typeface="Cambria Math" panose="02040503050406030204" pitchFamily="18" charset="0"/>
                      </a:rPr>
                      <m:t>𝜏</m:t>
                    </m:r>
                  </m:oMath>
                </a14:m>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a:p>
                <a:pPr algn="ctr">
                  <a:spcAft>
                    <a:spcPts val="300"/>
                  </a:spcAft>
                </a:pPr>
                <a:endParaRPr lang="en-US" altLang="zh-CN" sz="1600" dirty="0">
                  <a:latin typeface="Comic Sans MS" pitchFamily="66" charset="0"/>
                </a:endParaRPr>
              </a:p>
            </p:txBody>
          </p:sp>
        </mc:Choice>
        <mc:Fallback xmlns="">
          <p:sp>
            <p:nvSpPr>
              <p:cNvPr id="8" name="TextBox 49">
                <a:extLst>
                  <a:ext uri="{FF2B5EF4-FFF2-40B4-BE49-F238E27FC236}">
                    <a16:creationId xmlns:a16="http://schemas.microsoft.com/office/drawing/2014/main" id="{1B811C94-6E69-3915-2B1B-F5B82F4E2AD5}"/>
                  </a:ext>
                </a:extLst>
              </p:cNvPr>
              <p:cNvSpPr txBox="1">
                <a:spLocks noRot="1" noChangeAspect="1" noMove="1" noResize="1" noEditPoints="1" noAdjustHandles="1" noChangeArrowheads="1" noChangeShapeType="1" noTextEdit="1"/>
              </p:cNvSpPr>
              <p:nvPr/>
            </p:nvSpPr>
            <p:spPr>
              <a:xfrm>
                <a:off x="360056" y="3186246"/>
                <a:ext cx="6553196" cy="1028615"/>
              </a:xfrm>
              <a:prstGeom prst="rect">
                <a:avLst/>
              </a:prstGeom>
              <a:blipFill>
                <a:blip r:embed="rId14"/>
                <a:stretch>
                  <a:fillRect t="-38596" b="-9357"/>
                </a:stretch>
              </a:blipFill>
              <a:ln w="19050">
                <a:solidFill>
                  <a:schemeClr val="tx1"/>
                </a:solidFill>
              </a:ln>
            </p:spPr>
            <p:txBody>
              <a:bodyPr/>
              <a:lstStyle/>
              <a:p>
                <a:r>
                  <a:rPr lang="en-US">
                    <a:noFill/>
                  </a:rPr>
                  <a:t> </a:t>
                </a:r>
              </a:p>
            </p:txBody>
          </p:sp>
        </mc:Fallback>
      </mc:AlternateContent>
      <p:sp>
        <p:nvSpPr>
          <p:cNvPr id="10" name="Right Brace 9">
            <a:extLst>
              <a:ext uri="{FF2B5EF4-FFF2-40B4-BE49-F238E27FC236}">
                <a16:creationId xmlns:a16="http://schemas.microsoft.com/office/drawing/2014/main" id="{307D6DF5-44A8-DFF3-8D62-7EA5E37C27C3}"/>
              </a:ext>
            </a:extLst>
          </p:cNvPr>
          <p:cNvSpPr/>
          <p:nvPr/>
        </p:nvSpPr>
        <p:spPr>
          <a:xfrm rot="5400000">
            <a:off x="1937573" y="3434266"/>
            <a:ext cx="267115" cy="57265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p:sp>
        <p:nvSpPr>
          <p:cNvPr id="11" name="TextBox 4">
            <a:extLst>
              <a:ext uri="{FF2B5EF4-FFF2-40B4-BE49-F238E27FC236}">
                <a16:creationId xmlns:a16="http://schemas.microsoft.com/office/drawing/2014/main" id="{4F9493F1-6758-272A-4998-5F3910749B55}"/>
              </a:ext>
            </a:extLst>
          </p:cNvPr>
          <p:cNvSpPr txBox="1"/>
          <p:nvPr/>
        </p:nvSpPr>
        <p:spPr>
          <a:xfrm>
            <a:off x="1654188" y="3867109"/>
            <a:ext cx="833883"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solidFill>
                  <a:srgbClr val="FF0000"/>
                </a:solidFill>
                <a:latin typeface="Comic Sans MS" panose="030F0702030302020204" pitchFamily="66" charset="0"/>
              </a:rPr>
              <a:t>Elastic</a:t>
            </a:r>
            <a:endParaRPr lang="en-GB" sz="1600" dirty="0">
              <a:solidFill>
                <a:srgbClr val="FF0000"/>
              </a:solidFill>
              <a:latin typeface="Comic Sans MS" panose="030F0702030302020204" pitchFamily="66" charset="0"/>
            </a:endParaRPr>
          </a:p>
        </p:txBody>
      </p:sp>
      <p:sp>
        <p:nvSpPr>
          <p:cNvPr id="12" name="TextBox 51">
            <a:extLst>
              <a:ext uri="{FF2B5EF4-FFF2-40B4-BE49-F238E27FC236}">
                <a16:creationId xmlns:a16="http://schemas.microsoft.com/office/drawing/2014/main" id="{A7FFFB37-4853-B0C8-8EB7-CB98D7555B20}"/>
              </a:ext>
            </a:extLst>
          </p:cNvPr>
          <p:cNvSpPr txBox="1"/>
          <p:nvPr/>
        </p:nvSpPr>
        <p:spPr>
          <a:xfrm>
            <a:off x="2574574" y="3876307"/>
            <a:ext cx="1406154"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err="1">
                <a:solidFill>
                  <a:srgbClr val="FF0000"/>
                </a:solidFill>
                <a:latin typeface="Comic Sans MS" panose="030F0702030302020204" pitchFamily="66" charset="0"/>
              </a:rPr>
              <a:t>Visco</a:t>
            </a:r>
            <a:r>
              <a:rPr lang="en-US" sz="1600" dirty="0">
                <a:solidFill>
                  <a:srgbClr val="FF0000"/>
                </a:solidFill>
                <a:latin typeface="Comic Sans MS" panose="030F0702030302020204" pitchFamily="66" charset="0"/>
              </a:rPr>
              <a:t>-elastic</a:t>
            </a:r>
            <a:endParaRPr lang="en-GB" sz="1600" dirty="0">
              <a:solidFill>
                <a:srgbClr val="FF0000"/>
              </a:solidFill>
              <a:latin typeface="Comic Sans MS" panose="030F0702030302020204" pitchFamily="66" charset="0"/>
            </a:endParaRPr>
          </a:p>
        </p:txBody>
      </p:sp>
      <p:sp>
        <p:nvSpPr>
          <p:cNvPr id="13" name="Right Brace 12">
            <a:extLst>
              <a:ext uri="{FF2B5EF4-FFF2-40B4-BE49-F238E27FC236}">
                <a16:creationId xmlns:a16="http://schemas.microsoft.com/office/drawing/2014/main" id="{BBE51C1D-C743-A6FC-E9DC-A4134825C070}"/>
              </a:ext>
            </a:extLst>
          </p:cNvPr>
          <p:cNvSpPr/>
          <p:nvPr/>
        </p:nvSpPr>
        <p:spPr>
          <a:xfrm rot="5400000">
            <a:off x="5047078" y="2612423"/>
            <a:ext cx="316716" cy="226594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p:sp>
        <p:nvSpPr>
          <p:cNvPr id="14" name="TextBox 54">
            <a:extLst>
              <a:ext uri="{FF2B5EF4-FFF2-40B4-BE49-F238E27FC236}">
                <a16:creationId xmlns:a16="http://schemas.microsoft.com/office/drawing/2014/main" id="{C584CE4C-DFF3-DED3-EE4E-54235B19B0C2}"/>
              </a:ext>
            </a:extLst>
          </p:cNvPr>
          <p:cNvSpPr txBox="1"/>
          <p:nvPr/>
        </p:nvSpPr>
        <p:spPr>
          <a:xfrm>
            <a:off x="4716861" y="3903751"/>
            <a:ext cx="998991"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solidFill>
                  <a:srgbClr val="FF0000"/>
                </a:solidFill>
                <a:latin typeface="Comic Sans MS" panose="030F0702030302020204" pitchFamily="66" charset="0"/>
              </a:rPr>
              <a:t>Memory!</a:t>
            </a:r>
            <a:endParaRPr lang="en-GB" sz="1600" dirty="0">
              <a:solidFill>
                <a:srgbClr val="FF0000"/>
              </a:solidFill>
              <a:latin typeface="Comic Sans MS" panose="030F0702030302020204" pitchFamily="66" charset="0"/>
            </a:endParaRPr>
          </a:p>
        </p:txBody>
      </p:sp>
      <p:sp>
        <p:nvSpPr>
          <p:cNvPr id="15" name="Right Brace 14">
            <a:extLst>
              <a:ext uri="{FF2B5EF4-FFF2-40B4-BE49-F238E27FC236}">
                <a16:creationId xmlns:a16="http://schemas.microsoft.com/office/drawing/2014/main" id="{22C4DB47-51F2-BAD2-47A9-974FF83749C6}"/>
              </a:ext>
            </a:extLst>
          </p:cNvPr>
          <p:cNvSpPr/>
          <p:nvPr/>
        </p:nvSpPr>
        <p:spPr>
          <a:xfrm rot="5400000">
            <a:off x="3047751" y="3491489"/>
            <a:ext cx="267115" cy="57265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GB"/>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99E517A8-836C-AD1B-F764-CAC75254CC3C}"/>
                  </a:ext>
                </a:extLst>
              </p:cNvPr>
              <p:cNvSpPr txBox="1"/>
              <p:nvPr/>
            </p:nvSpPr>
            <p:spPr>
              <a:xfrm>
                <a:off x="360056" y="5056224"/>
                <a:ext cx="6553196" cy="1252843"/>
              </a:xfrm>
              <a:prstGeom prst="rect">
                <a:avLst/>
              </a:prstGeom>
              <a:noFill/>
              <a:ln w="19050">
                <a:solidFill>
                  <a:schemeClr val="tx1"/>
                </a:solidFill>
              </a:ln>
            </p:spPr>
            <p:txBody>
              <a:bodyPr wrap="square" rtlCol="0">
                <a:spAutoFit/>
              </a:bodyPr>
              <a:lstStyle/>
              <a:p>
                <a:pPr>
                  <a:spcAft>
                    <a:spcPts val="300"/>
                  </a:spcAft>
                </a:pPr>
                <a:r>
                  <a:rPr lang="en-US" altLang="zh-CN" sz="1600" dirty="0">
                    <a:latin typeface="Comic Sans MS" pitchFamily="66" charset="0"/>
                  </a:rPr>
                  <a:t>Define </a:t>
                </a:r>
                <a14:m>
                  <m:oMath xmlns:m="http://schemas.openxmlformats.org/officeDocument/2006/math">
                    <m:r>
                      <a:rPr lang="en-US" altLang="zh-CN" sz="1600" i="1" dirty="0" smtClean="0">
                        <a:latin typeface="Cambria Math" panose="02040503050406030204" pitchFamily="18" charset="0"/>
                      </a:rPr>
                      <m:t>𝜉</m:t>
                    </m:r>
                    <m:r>
                      <a:rPr lang="en-US" altLang="zh-CN" sz="1600" b="0" i="1" smtClean="0">
                        <a:latin typeface="Cambria Math" panose="02040503050406030204" pitchFamily="18" charset="0"/>
                      </a:rPr>
                      <m:t>=</m:t>
                    </m:r>
                    <m:nary>
                      <m:naryPr>
                        <m:ctrlPr>
                          <a:rPr lang="en-US" altLang="zh-CN" sz="1600" i="1" dirty="0">
                            <a:latin typeface="Cambria Math" panose="02040503050406030204" pitchFamily="18" charset="0"/>
                          </a:rPr>
                        </m:ctrlPr>
                      </m:naryPr>
                      <m:sub>
                        <m:r>
                          <m:rPr>
                            <m:brk m:alnAt="23"/>
                          </m:rPr>
                          <a:rPr lang="en-US" altLang="zh-CN" sz="1600" i="1" dirty="0">
                            <a:latin typeface="Cambria Math" panose="02040503050406030204" pitchFamily="18" charset="0"/>
                          </a:rPr>
                          <m:t>0</m:t>
                        </m:r>
                      </m:sub>
                      <m:sup>
                        <m:r>
                          <a:rPr lang="en-US" altLang="zh-CN" sz="1600" i="1" dirty="0">
                            <a:latin typeface="Cambria Math" panose="02040503050406030204" pitchFamily="18" charset="0"/>
                          </a:rPr>
                          <m:t>𝑡</m:t>
                        </m:r>
                      </m:sup>
                      <m:e>
                        <m:acc>
                          <m:accPr>
                            <m:chr m:val="̂"/>
                            <m:ctrlPr>
                              <a:rPr lang="en-US" altLang="zh-CN" sz="1600" i="1" dirty="0">
                                <a:latin typeface="Cambria Math" panose="02040503050406030204" pitchFamily="18" charset="0"/>
                              </a:rPr>
                            </m:ctrlPr>
                          </m:accPr>
                          <m:e>
                            <m:r>
                              <a:rPr lang="en-US" altLang="zh-CN" sz="1600" i="1" dirty="0">
                                <a:latin typeface="Cambria Math" panose="02040503050406030204" pitchFamily="18" charset="0"/>
                              </a:rPr>
                              <m:t>𝜖</m:t>
                            </m:r>
                          </m:e>
                        </m:acc>
                        <m:d>
                          <m:dPr>
                            <m:ctrlPr>
                              <a:rPr lang="en-US" altLang="zh-CN" sz="1600" i="1">
                                <a:latin typeface="Cambria Math" panose="02040503050406030204" pitchFamily="18" charset="0"/>
                              </a:rPr>
                            </m:ctrlPr>
                          </m:dPr>
                          <m:e>
                            <m:r>
                              <a:rPr lang="zh-CN" altLang="en-US" sz="1600" i="1">
                                <a:latin typeface="Cambria Math" panose="02040503050406030204" pitchFamily="18" charset="0"/>
                              </a:rPr>
                              <m:t>𝜏</m:t>
                            </m:r>
                          </m:e>
                        </m:d>
                        <m:r>
                          <a:rPr lang="en-US" altLang="zh-CN" sz="1600" i="1">
                            <a:latin typeface="Cambria Math" panose="02040503050406030204" pitchFamily="18" charset="0"/>
                            <a:ea typeface="Cambria Math" panose="02040503050406030204" pitchFamily="18" charset="0"/>
                          </a:rPr>
                          <m:t>∙</m:t>
                        </m:r>
                        <m:r>
                          <m:rPr>
                            <m:sty m:val="p"/>
                          </m:rPr>
                          <a:rPr lang="en-US" altLang="zh-CN" sz="1600">
                            <a:latin typeface="Cambria Math" panose="02040503050406030204" pitchFamily="18" charset="0"/>
                            <a:ea typeface="Cambria Math" panose="02040503050406030204" pitchFamily="18" charset="0"/>
                          </a:rPr>
                          <m:t>exp</m:t>
                        </m:r>
                      </m:e>
                    </m:nary>
                    <m:d>
                      <m:dPr>
                        <m:ctrlPr>
                          <a:rPr lang="en-US" altLang="zh-CN" sz="1600" i="1" dirty="0">
                            <a:latin typeface="Cambria Math" panose="02040503050406030204" pitchFamily="18" charset="0"/>
                          </a:rPr>
                        </m:ctrlPr>
                      </m:dPr>
                      <m:e>
                        <m:r>
                          <a:rPr lang="en-US" altLang="zh-CN" sz="1600" i="1" dirty="0">
                            <a:latin typeface="Cambria Math" panose="02040503050406030204" pitchFamily="18" charset="0"/>
                          </a:rPr>
                          <m:t>−</m:t>
                        </m:r>
                        <m:r>
                          <a:rPr lang="zh-CN" altLang="en-US" sz="1600" i="1" dirty="0">
                            <a:solidFill>
                              <a:srgbClr val="FF0000"/>
                            </a:solidFill>
                            <a:latin typeface="Cambria Math" panose="02040503050406030204" pitchFamily="18" charset="0"/>
                          </a:rPr>
                          <m:t>𝛽</m:t>
                        </m:r>
                        <m:d>
                          <m:dPr>
                            <m:ctrlPr>
                              <a:rPr lang="en-US" altLang="zh-CN" sz="1600" i="1" dirty="0">
                                <a:latin typeface="Cambria Math" panose="02040503050406030204" pitchFamily="18" charset="0"/>
                              </a:rPr>
                            </m:ctrlPr>
                          </m:dPr>
                          <m:e>
                            <m:r>
                              <a:rPr lang="en-US" altLang="zh-CN" sz="1600" i="1" dirty="0">
                                <a:latin typeface="Cambria Math" panose="02040503050406030204" pitchFamily="18" charset="0"/>
                              </a:rPr>
                              <m:t>𝑡</m:t>
                            </m:r>
                            <m:r>
                              <a:rPr lang="en-US" altLang="zh-CN" sz="1600" i="1" dirty="0">
                                <a:latin typeface="Cambria Math" panose="02040503050406030204" pitchFamily="18" charset="0"/>
                              </a:rPr>
                              <m:t>−</m:t>
                            </m:r>
                            <m:r>
                              <a:rPr lang="zh-CN" altLang="en-US" sz="1600" i="1">
                                <a:latin typeface="Cambria Math" panose="02040503050406030204" pitchFamily="18" charset="0"/>
                              </a:rPr>
                              <m:t>𝜏</m:t>
                            </m:r>
                          </m:e>
                        </m:d>
                      </m:e>
                    </m:d>
                    <m:r>
                      <a:rPr lang="en-US" altLang="zh-CN" sz="1600" i="1" dirty="0">
                        <a:latin typeface="Cambria Math" panose="02040503050406030204" pitchFamily="18" charset="0"/>
                      </a:rPr>
                      <m:t>𝑑</m:t>
                    </m:r>
                    <m:r>
                      <a:rPr lang="zh-CN" altLang="en-US" sz="1600" i="1">
                        <a:latin typeface="Cambria Math" panose="02040503050406030204" pitchFamily="18" charset="0"/>
                      </a:rPr>
                      <m:t>𝜏</m:t>
                    </m:r>
                  </m:oMath>
                </a14:m>
                <a:r>
                  <a:rPr lang="en-US" altLang="zh-CN" sz="1600" dirty="0">
                    <a:latin typeface="Comic Sans MS" pitchFamily="66" charset="0"/>
                  </a:rPr>
                  <a:t>: </a:t>
                </a:r>
              </a:p>
              <a:p>
                <a:pPr>
                  <a:spcAft>
                    <a:spcPts val="300"/>
                  </a:spcAft>
                </a:pPr>
                <a:r>
                  <a:rPr lang="en-US" altLang="zh-CN" sz="1600" dirty="0">
                    <a:latin typeface="Comic Sans MS" pitchFamily="66" charset="0"/>
                  </a:rPr>
                  <a:t>Then : </a:t>
                </a:r>
              </a:p>
              <a:p>
                <a:pPr>
                  <a:spcAft>
                    <a:spcPts val="300"/>
                  </a:spcAft>
                </a:pPr>
                <a14:m>
                  <m:oMathPara xmlns:m="http://schemas.openxmlformats.org/officeDocument/2006/math">
                    <m:oMathParaPr>
                      <m:jc m:val="centerGroup"/>
                    </m:oMathParaPr>
                    <m:oMath xmlns:m="http://schemas.openxmlformats.org/officeDocument/2006/math">
                      <m:f>
                        <m:fPr>
                          <m:ctrlPr>
                            <a:rPr lang="en-US" altLang="zh-CN" sz="1600" b="0" i="1" smtClean="0">
                              <a:solidFill>
                                <a:srgbClr val="FF0000"/>
                              </a:solidFill>
                              <a:latin typeface="Cambria Math" panose="02040503050406030204" pitchFamily="18" charset="0"/>
                            </a:rPr>
                          </m:ctrlPr>
                        </m:fPr>
                        <m:num>
                          <m:r>
                            <a:rPr lang="en-US" altLang="zh-CN" sz="1600" b="0" i="1" smtClean="0">
                              <a:solidFill>
                                <a:srgbClr val="FF0000"/>
                              </a:solidFill>
                              <a:latin typeface="Cambria Math" panose="02040503050406030204" pitchFamily="18" charset="0"/>
                            </a:rPr>
                            <m:t>𝑑</m:t>
                          </m:r>
                          <m:r>
                            <a:rPr lang="en-US" altLang="zh-CN" sz="1600" b="0" i="1" smtClean="0">
                              <a:solidFill>
                                <a:srgbClr val="FF0000"/>
                              </a:solidFill>
                              <a:latin typeface="Cambria Math" panose="02040503050406030204" pitchFamily="18" charset="0"/>
                            </a:rPr>
                            <m:t>𝜉</m:t>
                          </m:r>
                        </m:num>
                        <m:den>
                          <m:r>
                            <a:rPr lang="en-US" altLang="zh-CN" sz="1600" b="0" i="1" smtClean="0">
                              <a:solidFill>
                                <a:srgbClr val="FF0000"/>
                              </a:solidFill>
                              <a:latin typeface="Cambria Math" panose="02040503050406030204" pitchFamily="18" charset="0"/>
                            </a:rPr>
                            <m:t>𝑑𝑡</m:t>
                          </m:r>
                        </m:den>
                      </m:f>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𝛽</m:t>
                      </m:r>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𝜉</m:t>
                      </m:r>
                      <m:r>
                        <a:rPr lang="en-US" altLang="zh-CN" sz="1600" b="0" i="1" smtClean="0">
                          <a:solidFill>
                            <a:srgbClr val="FF0000"/>
                          </a:solidFill>
                          <a:latin typeface="Cambria Math" panose="02040503050406030204" pitchFamily="18" charset="0"/>
                        </a:rPr>
                        <m:t>+</m:t>
                      </m:r>
                      <m:acc>
                        <m:accPr>
                          <m:chr m:val="̂"/>
                          <m:ctrlPr>
                            <a:rPr lang="en-US" altLang="zh-CN" sz="1600" b="0" i="1" smtClean="0">
                              <a:solidFill>
                                <a:srgbClr val="FF0000"/>
                              </a:solidFill>
                              <a:latin typeface="Cambria Math" panose="02040503050406030204" pitchFamily="18" charset="0"/>
                            </a:rPr>
                          </m:ctrlPr>
                        </m:accPr>
                        <m:e>
                          <m:r>
                            <a:rPr lang="en-US" altLang="zh-CN" sz="1600" b="0" i="1" smtClean="0">
                              <a:solidFill>
                                <a:srgbClr val="FF0000"/>
                              </a:solidFill>
                              <a:latin typeface="Cambria Math" panose="02040503050406030204" pitchFamily="18" charset="0"/>
                            </a:rPr>
                            <m:t>𝜖</m:t>
                          </m:r>
                        </m:e>
                      </m:acc>
                      <m:r>
                        <a:rPr lang="en-US" altLang="zh-CN" sz="1600" b="0" i="1" smtClean="0">
                          <a:solidFill>
                            <a:srgbClr val="FF0000"/>
                          </a:solidFill>
                          <a:latin typeface="Cambria Math" panose="02040503050406030204" pitchFamily="18" charset="0"/>
                        </a:rPr>
                        <m:t>(</m:t>
                      </m:r>
                      <m:r>
                        <a:rPr lang="en-US" altLang="zh-CN" sz="1600" b="0" i="1" smtClean="0">
                          <a:solidFill>
                            <a:srgbClr val="FF0000"/>
                          </a:solidFill>
                          <a:latin typeface="Cambria Math" panose="02040503050406030204" pitchFamily="18" charset="0"/>
                        </a:rPr>
                        <m:t>𝑡</m:t>
                      </m:r>
                      <m:r>
                        <a:rPr lang="en-US" altLang="zh-CN" sz="1600" b="0" i="1" smtClean="0">
                          <a:solidFill>
                            <a:srgbClr val="FF0000"/>
                          </a:solidFill>
                          <a:latin typeface="Cambria Math" panose="02040503050406030204" pitchFamily="18" charset="0"/>
                        </a:rPr>
                        <m:t>) </m:t>
                      </m:r>
                    </m:oMath>
                  </m:oMathPara>
                </a14:m>
                <a:endParaRPr lang="en-US" altLang="zh-CN" sz="1600" dirty="0">
                  <a:latin typeface="Comic Sans MS" pitchFamily="66" charset="0"/>
                </a:endParaRPr>
              </a:p>
            </p:txBody>
          </p:sp>
        </mc:Choice>
        <mc:Fallback xmlns="">
          <p:sp>
            <p:nvSpPr>
              <p:cNvPr id="4" name="TextBox 3">
                <a:extLst>
                  <a:ext uri="{FF2B5EF4-FFF2-40B4-BE49-F238E27FC236}">
                    <a16:creationId xmlns:a16="http://schemas.microsoft.com/office/drawing/2014/main" id="{99E517A8-836C-AD1B-F764-CAC75254CC3C}"/>
                  </a:ext>
                </a:extLst>
              </p:cNvPr>
              <p:cNvSpPr txBox="1">
                <a:spLocks noRot="1" noChangeAspect="1" noMove="1" noResize="1" noEditPoints="1" noAdjustHandles="1" noChangeArrowheads="1" noChangeShapeType="1" noTextEdit="1"/>
              </p:cNvSpPr>
              <p:nvPr/>
            </p:nvSpPr>
            <p:spPr>
              <a:xfrm>
                <a:off x="360056" y="5056224"/>
                <a:ext cx="6553196" cy="1252843"/>
              </a:xfrm>
              <a:prstGeom prst="rect">
                <a:avLst/>
              </a:prstGeom>
              <a:blipFill>
                <a:blip r:embed="rId15"/>
                <a:stretch>
                  <a:fillRect l="-371" t="-33014"/>
                </a:stretch>
              </a:blipFill>
              <a:ln w="19050">
                <a:solidFill>
                  <a:schemeClr val="tx1"/>
                </a:solidFill>
              </a:ln>
            </p:spPr>
            <p:txBody>
              <a:bodyPr/>
              <a:lstStyle/>
              <a:p>
                <a:r>
                  <a:rPr lang="en-US">
                    <a:noFill/>
                  </a:rPr>
                  <a:t> </a:t>
                </a:r>
              </a:p>
            </p:txBody>
          </p:sp>
        </mc:Fallback>
      </mc:AlternateContent>
      <p:sp>
        <p:nvSpPr>
          <p:cNvPr id="9" name="TextBox 50">
            <a:extLst>
              <a:ext uri="{FF2B5EF4-FFF2-40B4-BE49-F238E27FC236}">
                <a16:creationId xmlns:a16="http://schemas.microsoft.com/office/drawing/2014/main" id="{1317529F-911B-D971-143C-BAAEED42C737}"/>
              </a:ext>
            </a:extLst>
          </p:cNvPr>
          <p:cNvSpPr txBox="1"/>
          <p:nvPr/>
        </p:nvSpPr>
        <p:spPr>
          <a:xfrm>
            <a:off x="1829250" y="4559021"/>
            <a:ext cx="417140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rgbClr val="0221BE"/>
                </a:solidFill>
                <a:latin typeface="Comic Sans MS" panose="030F0702030302020204" pitchFamily="66" charset="0"/>
              </a:rPr>
              <a:t>Internal</a:t>
            </a:r>
            <a:r>
              <a:rPr lang="en-US" dirty="0">
                <a:solidFill>
                  <a:srgbClr val="0221BE"/>
                </a:solidFill>
                <a:latin typeface="Comic Sans MS" panose="030F0702030302020204" pitchFamily="66" charset="0"/>
              </a:rPr>
              <a:t>/hidden variables</a:t>
            </a:r>
            <a:endParaRPr lang="en-US" sz="1800" dirty="0">
              <a:solidFill>
                <a:srgbClr val="0221BE"/>
              </a:solidFill>
              <a:latin typeface="Comic Sans MS" panose="030F0702030302020204" pitchFamily="66" charset="0"/>
            </a:endParaRPr>
          </a:p>
        </p:txBody>
      </p:sp>
      <p:sp>
        <p:nvSpPr>
          <p:cNvPr id="17" name="TextBox 50">
            <a:extLst>
              <a:ext uri="{FF2B5EF4-FFF2-40B4-BE49-F238E27FC236}">
                <a16:creationId xmlns:a16="http://schemas.microsoft.com/office/drawing/2014/main" id="{A2F5311E-E18B-8B2B-4C6E-16C3479A789C}"/>
              </a:ext>
            </a:extLst>
          </p:cNvPr>
          <p:cNvSpPr txBox="1"/>
          <p:nvPr/>
        </p:nvSpPr>
        <p:spPr>
          <a:xfrm>
            <a:off x="7253446" y="5339112"/>
            <a:ext cx="4713666"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rgbClr val="0221BE"/>
                </a:solidFill>
                <a:latin typeface="Comic Sans MS" panose="030F0702030302020204" pitchFamily="66" charset="0"/>
              </a:rPr>
              <a:t>Memory comes from partial observations! </a:t>
            </a:r>
          </a:p>
        </p:txBody>
      </p:sp>
    </p:spTree>
    <p:extLst>
      <p:ext uri="{BB962C8B-B14F-4D97-AF65-F5344CB8AC3E}">
        <p14:creationId xmlns:p14="http://schemas.microsoft.com/office/powerpoint/2010/main" val="2179540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7828E5F-CBCF-4A74-8E79-014C9983C867}"/>
              </a:ext>
            </a:extLst>
          </p:cNvPr>
          <p:cNvSpPr txBox="1"/>
          <p:nvPr/>
        </p:nvSpPr>
        <p:spPr>
          <a:xfrm>
            <a:off x="6714907" y="1155018"/>
            <a:ext cx="803493" cy="563450"/>
          </a:xfrm>
          <a:prstGeom prst="rect">
            <a:avLst/>
          </a:prstGeom>
          <a:solidFill>
            <a:schemeClr val="bg1"/>
          </a:solidFill>
          <a:ln>
            <a:solidFill>
              <a:schemeClr val="bg1"/>
            </a:solidFill>
          </a:ln>
        </p:spPr>
        <p:txBody>
          <a:bodyPr wrap="square" rtlCol="0">
            <a:spAutoFit/>
          </a:bodyPr>
          <a:lstStyle/>
          <a:p>
            <a:endParaRPr lang="en-US" dirty="0"/>
          </a:p>
        </p:txBody>
      </p:sp>
      <p:sp>
        <p:nvSpPr>
          <p:cNvPr id="17" name="Subtitle 2">
            <a:extLst>
              <a:ext uri="{FF2B5EF4-FFF2-40B4-BE49-F238E27FC236}">
                <a16:creationId xmlns:a16="http://schemas.microsoft.com/office/drawing/2014/main" id="{BD6BB4C2-43F1-41E4-9DC5-A9114C4C918F}"/>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Recurrent Neural Operator</a:t>
            </a:r>
            <a:endParaRPr lang="en-US" dirty="0"/>
          </a:p>
        </p:txBody>
      </p:sp>
      <p:sp>
        <p:nvSpPr>
          <p:cNvPr id="6" name="TextBox 16">
            <a:extLst>
              <a:ext uri="{FF2B5EF4-FFF2-40B4-BE49-F238E27FC236}">
                <a16:creationId xmlns:a16="http://schemas.microsoft.com/office/drawing/2014/main" id="{BD3560A3-4C3E-4C64-BF51-D6913D086E28}"/>
              </a:ext>
            </a:extLst>
          </p:cNvPr>
          <p:cNvSpPr txBox="1"/>
          <p:nvPr/>
        </p:nvSpPr>
        <p:spPr>
          <a:xfrm>
            <a:off x="4038806" y="670510"/>
            <a:ext cx="4509293"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Operator of interest</a:t>
            </a:r>
          </a:p>
        </p:txBody>
      </p:sp>
      <mc:AlternateContent xmlns:mc="http://schemas.openxmlformats.org/markup-compatibility/2006" xmlns:a14="http://schemas.microsoft.com/office/drawing/2010/main">
        <mc:Choice Requires="a14">
          <p:sp>
            <p:nvSpPr>
              <p:cNvPr id="7" name="TextBox 17">
                <a:extLst>
                  <a:ext uri="{FF2B5EF4-FFF2-40B4-BE49-F238E27FC236}">
                    <a16:creationId xmlns:a16="http://schemas.microsoft.com/office/drawing/2014/main" id="{1264D49A-6DE5-4012-BC2C-845358D9BB08}"/>
                  </a:ext>
                </a:extLst>
              </p:cNvPr>
              <p:cNvSpPr txBox="1"/>
              <p:nvPr/>
            </p:nvSpPr>
            <p:spPr>
              <a:xfrm>
                <a:off x="3771302" y="1118877"/>
                <a:ext cx="5040451" cy="419923"/>
              </a:xfrm>
              <a:prstGeom prst="rect">
                <a:avLst/>
              </a:prstGeom>
              <a:solidFill>
                <a:schemeClr val="accent5">
                  <a:lumMod val="60000"/>
                  <a:lumOff val="40000"/>
                </a:schemeClr>
              </a:solidFill>
              <a:ln w="19050">
                <a:solidFill>
                  <a:schemeClr val="tx1"/>
                </a:solidFill>
              </a:ln>
            </p:spPr>
            <p:txBody>
              <a:bodyPr wrap="square" rtlCol="0">
                <a:spAutoFit/>
              </a:bodyPr>
              <a:lstStyle/>
              <a:p>
                <a14:m>
                  <m:oMath xmlns:m="http://schemas.openxmlformats.org/officeDocument/2006/math">
                    <m:sSup>
                      <m:sSupPr>
                        <m:ctrlPr>
                          <a:rPr lang="en-US" altLang="zh-CN" i="1" smtClean="0">
                            <a:latin typeface="Cambria Math" panose="02040503050406030204" pitchFamily="18" charset="0"/>
                          </a:rPr>
                        </m:ctrlPr>
                      </m:sSupPr>
                      <m:e>
                        <m:r>
                          <m:rPr>
                            <m:sty m:val="p"/>
                          </m:rPr>
                          <a:rPr lang="el-GR" altLang="zh-CN" i="0">
                            <a:latin typeface="Cambria Math" panose="02040503050406030204" pitchFamily="18" charset="0"/>
                            <a:ea typeface="Cambria Math" panose="02040503050406030204" pitchFamily="18" charset="0"/>
                          </a:rPr>
                          <m:t>Ψ</m:t>
                        </m:r>
                      </m:e>
                      <m:sup>
                        <m:r>
                          <m:rPr>
                            <m:nor/>
                          </m:rPr>
                          <a:rPr lang="en-GB"/>
                          <m:t>†</m:t>
                        </m:r>
                      </m:sup>
                    </m:sSup>
                    <m:r>
                      <a:rPr lang="en-GB" i="1">
                        <a:latin typeface="Cambria Math" panose="02040503050406030204" pitchFamily="18" charset="0"/>
                      </a:rPr>
                      <m:t> </m:t>
                    </m:r>
                    <m:r>
                      <a:rPr lang="en-US" sz="1800" b="1" i="1" u="none" strike="noStrike" kern="1200">
                        <a:solidFill>
                          <a:schemeClr val="tx1"/>
                        </a:solidFill>
                        <a:effectLst/>
                        <a:latin typeface="Cambria Math" panose="02040503050406030204" pitchFamily="18" charset="0"/>
                        <a:ea typeface="Cambria Math" panose="02040503050406030204" pitchFamily="18" charset="0"/>
                      </a:rPr>
                      <m:t>:{</m:t>
                    </m:r>
                    <m:acc>
                      <m:accPr>
                        <m:chr m:val="̂"/>
                        <m:ctrlPr>
                          <a:rPr lang="en-US" sz="1800" i="1" u="none" strike="noStrike" kern="1200" smtClean="0">
                            <a:solidFill>
                              <a:schemeClr val="tx1"/>
                            </a:solidFill>
                            <a:effectLst/>
                            <a:latin typeface="Cambria Math" panose="02040503050406030204" pitchFamily="18" charset="0"/>
                            <a:ea typeface="Cambria Math" panose="02040503050406030204" pitchFamily="18" charset="0"/>
                          </a:rPr>
                        </m:ctrlPr>
                      </m:acc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𝜖</m:t>
                        </m:r>
                      </m:e>
                    </m:acc>
                    <m:d>
                      <m:dPr>
                        <m:ctrlPr>
                          <a:rPr lang="en-US" sz="1800" b="1" i="1" u="none" strike="noStrike" kern="1200">
                            <a:solidFill>
                              <a:schemeClr val="tx1"/>
                            </a:solidFill>
                            <a:effectLst/>
                            <a:latin typeface="Cambria Math" panose="02040503050406030204" pitchFamily="18" charset="0"/>
                            <a:ea typeface="Cambria Math" panose="02040503050406030204" pitchFamily="18" charset="0"/>
                          </a:rPr>
                        </m:ctrlPr>
                      </m:dPr>
                      <m:e>
                        <m:r>
                          <a:rPr lang="en-US" sz="1800" b="0" i="1" u="none" strike="noStrike" kern="1200">
                            <a:solidFill>
                              <a:schemeClr val="tx1"/>
                            </a:solidFill>
                            <a:effectLst/>
                            <a:latin typeface="Cambria Math" panose="02040503050406030204" pitchFamily="18" charset="0"/>
                            <a:ea typeface="Cambria Math" panose="02040503050406030204" pitchFamily="18" charset="0"/>
                          </a:rPr>
                          <m:t>𝜏</m:t>
                        </m:r>
                      </m:e>
                    </m:d>
                    <m:r>
                      <a:rPr lang="en-US" sz="1800" b="1" i="1" u="none" strike="noStrike" kern="1200">
                        <a:solidFill>
                          <a:schemeClr val="tx1"/>
                        </a:solidFill>
                        <a:effectLst/>
                        <a:latin typeface="Cambria Math" panose="02040503050406030204" pitchFamily="18" charset="0"/>
                        <a:ea typeface="Cambria Math" panose="02040503050406030204" pitchFamily="18" charset="0"/>
                      </a:rPr>
                      <m:t>:</m:t>
                    </m:r>
                    <m:r>
                      <a:rPr lang="en-US" sz="1800" b="0" i="1" u="none" strike="noStrike" kern="1200">
                        <a:solidFill>
                          <a:schemeClr val="tx1"/>
                        </a:solidFill>
                        <a:effectLst/>
                        <a:latin typeface="Cambria Math" panose="02040503050406030204" pitchFamily="18" charset="0"/>
                        <a:ea typeface="Cambria Math" panose="02040503050406030204" pitchFamily="18" charset="0"/>
                      </a:rPr>
                      <m:t>𝜏</m:t>
                    </m:r>
                    <m:r>
                      <a:rPr lang="en-US" sz="1800" b="0" i="1" u="none" strike="noStrike" kern="1200">
                        <a:solidFill>
                          <a:schemeClr val="tx1"/>
                        </a:solidFill>
                        <a:effectLst/>
                        <a:latin typeface="Cambria Math" panose="02040503050406030204" pitchFamily="18" charset="0"/>
                        <a:ea typeface="Cambria Math" panose="02040503050406030204" pitchFamily="18" charset="0"/>
                      </a:rPr>
                      <m:t>∈(0,</m:t>
                    </m:r>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𝑡</m:t>
                    </m:r>
                    <m:r>
                      <a:rPr lang="en-US" sz="1800" b="0" i="1" u="none" strike="noStrike" kern="1200">
                        <a:solidFill>
                          <a:schemeClr val="tx1"/>
                        </a:solidFill>
                        <a:effectLst/>
                        <a:latin typeface="Cambria Math" panose="02040503050406030204" pitchFamily="18" charset="0"/>
                        <a:ea typeface="Cambria Math" panose="02040503050406030204" pitchFamily="18" charset="0"/>
                      </a:rPr>
                      <m:t>)</m:t>
                    </m:r>
                    <m:r>
                      <a:rPr lang="en-US" sz="1800" b="1" i="1" u="none" strike="noStrike" kern="1200">
                        <a:solidFill>
                          <a:schemeClr val="tx1"/>
                        </a:solidFill>
                        <a:effectLst/>
                        <a:latin typeface="Cambria Math" panose="02040503050406030204" pitchFamily="18" charset="0"/>
                        <a:ea typeface="Cambria Math" panose="02040503050406030204" pitchFamily="18" charset="0"/>
                      </a:rPr>
                      <m:t>}↦</m:t>
                    </m:r>
                  </m:oMath>
                </a14:m>
                <a:r>
                  <a:rPr lang="en-GB" sz="1800" b="1" i="0" u="none" strike="noStrike" kern="1200" dirty="0">
                    <a:solidFill>
                      <a:schemeClr val="tx1"/>
                    </a:solidFill>
                    <a:effectLst/>
                    <a:latin typeface="Calibri" panose="020F0502020204030204" pitchFamily="34" charset="0"/>
                  </a:rPr>
                  <a:t> </a:t>
                </a:r>
                <a14:m>
                  <m:oMath xmlns:m="http://schemas.openxmlformats.org/officeDocument/2006/math">
                    <m:acc>
                      <m:accPr>
                        <m:chr m:val="̂"/>
                        <m:ctrlPr>
                          <a:rPr lang="en-US" sz="1800" i="1" u="none" strike="noStrike" kern="1200" smtClean="0">
                            <a:solidFill>
                              <a:schemeClr val="tx1"/>
                            </a:solidFill>
                            <a:effectLst/>
                            <a:latin typeface="Cambria Math" panose="02040503050406030204" pitchFamily="18" charset="0"/>
                            <a:ea typeface="Cambria Math" panose="02040503050406030204" pitchFamily="18" charset="0"/>
                          </a:rPr>
                        </m:ctrlPr>
                      </m:acc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𝜎</m:t>
                        </m:r>
                      </m:e>
                    </m:acc>
                    <m:d>
                      <m:dPr>
                        <m:ctrlPr>
                          <a:rPr lang="en-US" sz="1800" b="1" i="1" u="none" strike="noStrike" kern="1200">
                            <a:solidFill>
                              <a:schemeClr val="tx1"/>
                            </a:solidFill>
                            <a:effectLst/>
                            <a:latin typeface="Cambria Math" panose="02040503050406030204" pitchFamily="18" charset="0"/>
                            <a:ea typeface="Cambria Math" panose="02040503050406030204" pitchFamily="18" charset="0"/>
                          </a:rPr>
                        </m:ctrlPr>
                      </m:dPr>
                      <m:e>
                        <m:r>
                          <a:rPr lang="en-US" sz="1800" b="0" i="1" u="none" strike="noStrike" kern="1200">
                            <a:solidFill>
                              <a:schemeClr val="tx1"/>
                            </a:solidFill>
                            <a:effectLst/>
                            <a:latin typeface="Cambria Math" panose="02040503050406030204" pitchFamily="18" charset="0"/>
                            <a:ea typeface="Cambria Math" panose="02040503050406030204" pitchFamily="18" charset="0"/>
                          </a:rPr>
                          <m:t>𝑡</m:t>
                        </m:r>
                      </m:e>
                    </m:d>
                    <m:r>
                      <a:rPr lang="en-US" sz="1800" b="0" i="0" u="none" strike="noStrike" kern="1200" smtClean="0">
                        <a:solidFill>
                          <a:schemeClr val="tx1"/>
                        </a:solidFill>
                        <a:effectLst/>
                        <a:latin typeface="Cambria Math" panose="02040503050406030204" pitchFamily="18" charset="0"/>
                        <a:ea typeface="Cambria Math" panose="02040503050406030204" pitchFamily="18" charset="0"/>
                      </a:rPr>
                      <m:t>      </m:t>
                    </m:r>
                    <m:r>
                      <a:rPr lang="en-US" sz="1800" b="0" i="1" u="none" strike="noStrike" kern="1200">
                        <a:solidFill>
                          <a:schemeClr val="tx1"/>
                        </a:solidFill>
                        <a:effectLst/>
                        <a:latin typeface="Cambria Math" panose="02040503050406030204" pitchFamily="18" charset="0"/>
                      </a:rPr>
                      <m:t>𝑡</m:t>
                    </m:r>
                    <m:r>
                      <a:rPr lang="en-US" sz="1800" b="0" i="1" u="none" strike="noStrike" kern="1200">
                        <a:solidFill>
                          <a:schemeClr val="tx1"/>
                        </a:solidFill>
                        <a:effectLst/>
                        <a:latin typeface="Cambria Math" panose="02040503050406030204" pitchFamily="18" charset="0"/>
                        <a:ea typeface="Cambria Math" panose="02040503050406030204" pitchFamily="18" charset="0"/>
                      </a:rPr>
                      <m:t>∈ </m:t>
                    </m:r>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𝒯</m:t>
                    </m:r>
                    <m:r>
                      <a:rPr lang="en-US" sz="1800" b="0" i="0" u="none" strike="noStrike" kern="1200" smtClean="0">
                        <a:solidFill>
                          <a:schemeClr val="tx1"/>
                        </a:solidFill>
                        <a:effectLst/>
                        <a:latin typeface="Cambria Math" panose="02040503050406030204" pitchFamily="18" charset="0"/>
                        <a:ea typeface="Cambria Math" panose="02040503050406030204" pitchFamily="18" charset="0"/>
                      </a:rPr>
                      <m:t>≔</m:t>
                    </m:r>
                    <m:r>
                      <a:rPr lang="en-US" sz="1800" b="0" i="0" u="none" strike="noStrike" kern="1200">
                        <a:solidFill>
                          <a:schemeClr val="tx1"/>
                        </a:solidFill>
                        <a:effectLst/>
                        <a:latin typeface="Cambria Math" panose="02040503050406030204" pitchFamily="18" charset="0"/>
                        <a:ea typeface="Cambria Math" panose="02040503050406030204" pitchFamily="18" charset="0"/>
                      </a:rPr>
                      <m:t>[0,</m:t>
                    </m:r>
                    <m:r>
                      <a:rPr lang="en-US" sz="1800" b="0" i="1" u="none" strike="noStrike" kern="1200">
                        <a:solidFill>
                          <a:schemeClr val="tx1"/>
                        </a:solidFill>
                        <a:effectLst/>
                        <a:latin typeface="Cambria Math" panose="02040503050406030204" pitchFamily="18" charset="0"/>
                        <a:ea typeface="Cambria Math" panose="02040503050406030204" pitchFamily="18" charset="0"/>
                      </a:rPr>
                      <m:t>𝑇</m:t>
                    </m:r>
                    <m:r>
                      <a:rPr lang="en-US" sz="1800" b="0" i="0" u="none" strike="noStrike" kern="1200">
                        <a:solidFill>
                          <a:schemeClr val="tx1"/>
                        </a:solidFill>
                        <a:effectLst/>
                        <a:latin typeface="Cambria Math" panose="02040503050406030204" pitchFamily="18" charset="0"/>
                        <a:ea typeface="Cambria Math" panose="02040503050406030204" pitchFamily="18" charset="0"/>
                      </a:rPr>
                      <m:t>]</m:t>
                    </m:r>
                  </m:oMath>
                </a14:m>
                <a:r>
                  <a:rPr lang="en-US" sz="1800" b="1" i="0" u="none" strike="noStrike" kern="1200" dirty="0">
                    <a:solidFill>
                      <a:schemeClr val="tx1"/>
                    </a:solidFill>
                    <a:effectLst/>
                    <a:latin typeface="Comic Sans MS" panose="030F0702030302020204" pitchFamily="66" charset="0"/>
                  </a:rPr>
                  <a:t> </a:t>
                </a:r>
                <a:endParaRPr lang="en-GB" sz="1800" b="0" i="0" u="none" strike="noStrike" dirty="0">
                  <a:solidFill>
                    <a:schemeClr val="tx1"/>
                  </a:solidFill>
                  <a:effectLst/>
                  <a:latin typeface="Arial" panose="020B0604020202020204" pitchFamily="34" charset="0"/>
                </a:endParaRPr>
              </a:p>
            </p:txBody>
          </p:sp>
        </mc:Choice>
        <mc:Fallback xmlns="">
          <p:sp>
            <p:nvSpPr>
              <p:cNvPr id="7" name="TextBox 17">
                <a:extLst>
                  <a:ext uri="{FF2B5EF4-FFF2-40B4-BE49-F238E27FC236}">
                    <a16:creationId xmlns:a16="http://schemas.microsoft.com/office/drawing/2014/main" id="{1264D49A-6DE5-4012-BC2C-845358D9BB08}"/>
                  </a:ext>
                </a:extLst>
              </p:cNvPr>
              <p:cNvSpPr txBox="1">
                <a:spLocks noRot="1" noChangeAspect="1" noMove="1" noResize="1" noEditPoints="1" noAdjustHandles="1" noChangeArrowheads="1" noChangeShapeType="1" noTextEdit="1"/>
              </p:cNvSpPr>
              <p:nvPr/>
            </p:nvSpPr>
            <p:spPr>
              <a:xfrm>
                <a:off x="3771302" y="1118877"/>
                <a:ext cx="5040451" cy="419923"/>
              </a:xfrm>
              <a:prstGeom prst="rect">
                <a:avLst/>
              </a:prstGeom>
              <a:blipFill>
                <a:blip r:embed="rId2"/>
                <a:stretch>
                  <a:fillRect b="-12676"/>
                </a:stretch>
              </a:blipFill>
              <a:ln w="19050">
                <a:solidFill>
                  <a:schemeClr val="tx1"/>
                </a:solidFill>
              </a:ln>
            </p:spPr>
            <p:txBody>
              <a:bodyPr/>
              <a:lstStyle/>
              <a:p>
                <a:r>
                  <a:rPr lang="en-US">
                    <a:noFill/>
                  </a:rPr>
                  <a:t> </a:t>
                </a:r>
              </a:p>
            </p:txBody>
          </p:sp>
        </mc:Fallback>
      </mc:AlternateContent>
      <p:sp>
        <p:nvSpPr>
          <p:cNvPr id="9" name="TextBox 16">
            <a:extLst>
              <a:ext uri="{FF2B5EF4-FFF2-40B4-BE49-F238E27FC236}">
                <a16:creationId xmlns:a16="http://schemas.microsoft.com/office/drawing/2014/main" id="{7FCFCA54-D717-4938-8169-552F52F021F9}"/>
              </a:ext>
            </a:extLst>
          </p:cNvPr>
          <p:cNvSpPr txBox="1"/>
          <p:nvPr/>
        </p:nvSpPr>
        <p:spPr>
          <a:xfrm>
            <a:off x="4192917" y="1632032"/>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Goal</a:t>
            </a:r>
          </a:p>
        </p:txBody>
      </p:sp>
      <mc:AlternateContent xmlns:mc="http://schemas.openxmlformats.org/markup-compatibility/2006" xmlns:a14="http://schemas.microsoft.com/office/drawing/2010/main">
        <mc:Choice Requires="a14">
          <p:sp>
            <p:nvSpPr>
              <p:cNvPr id="11" name="TextBox 17">
                <a:extLst>
                  <a:ext uri="{FF2B5EF4-FFF2-40B4-BE49-F238E27FC236}">
                    <a16:creationId xmlns:a16="http://schemas.microsoft.com/office/drawing/2014/main" id="{64B6D9DD-6B09-45BB-B4C7-B8EF36E49D92}"/>
                  </a:ext>
                </a:extLst>
              </p:cNvPr>
              <p:cNvSpPr txBox="1"/>
              <p:nvPr/>
            </p:nvSpPr>
            <p:spPr>
              <a:xfrm>
                <a:off x="3771302" y="1980363"/>
                <a:ext cx="5040451" cy="1300421"/>
              </a:xfrm>
              <a:prstGeom prst="rect">
                <a:avLst/>
              </a:prstGeom>
              <a:solidFill>
                <a:schemeClr val="accent5">
                  <a:lumMod val="60000"/>
                  <a:lumOff val="40000"/>
                </a:schemeClr>
              </a:solidFill>
              <a:ln w="19050">
                <a:solidFill>
                  <a:schemeClr val="tx1"/>
                </a:solidFill>
              </a:ln>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ea typeface="Cambria Math" panose="02040503050406030204" pitchFamily="18" charset="0"/>
                        </a:rPr>
                        <m:t>𝑔</m:t>
                      </m:r>
                      <m:r>
                        <a:rPr lang="en-US" altLang="zh-CN" b="0" i="1" smtClean="0">
                          <a:latin typeface="Cambria Math" panose="02040503050406030204" pitchFamily="18" charset="0"/>
                          <a:ea typeface="Cambria Math" panose="02040503050406030204" pitchFamily="18" charset="0"/>
                        </a:rPr>
                        <m:t>:</m:t>
                      </m:r>
                      <m:d>
                        <m:dPr>
                          <m:begChr m:val="{"/>
                          <m:endChr m:val="}"/>
                          <m:ctrlPr>
                            <a:rPr lang="en-US" altLang="zh-CN" b="0" i="1" smtClean="0">
                              <a:latin typeface="Cambria Math" panose="02040503050406030204" pitchFamily="18" charset="0"/>
                              <a:ea typeface="Cambria Math" panose="02040503050406030204" pitchFamily="18" charset="0"/>
                            </a:rPr>
                          </m:ctrlPr>
                        </m:dPr>
                        <m:e>
                          <m:acc>
                            <m:accPr>
                              <m:chr m:val="̂"/>
                              <m:ctrlPr>
                                <a:rPr lang="en-US" altLang="zh-CN" i="1" smtClean="0">
                                  <a:latin typeface="Cambria Math" panose="02040503050406030204" pitchFamily="18" charset="0"/>
                                  <a:ea typeface="Cambria Math" panose="02040503050406030204" pitchFamily="18" charset="0"/>
                                </a:rPr>
                              </m:ctrlPr>
                            </m:accPr>
                            <m:e>
                              <m:r>
                                <a:rPr lang="en-US" altLang="zh-CN" b="0" i="1" smtClean="0">
                                  <a:latin typeface="Cambria Math" panose="02040503050406030204" pitchFamily="18" charset="0"/>
                                  <a:ea typeface="Cambria Math" panose="02040503050406030204" pitchFamily="18" charset="0"/>
                                </a:rPr>
                                <m:t>𝜖</m:t>
                              </m:r>
                            </m:e>
                          </m:acc>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𝑡</m:t>
                              </m:r>
                            </m:e>
                          </m:d>
                          <m:r>
                            <a:rPr lang="en-US" b="0" i="1" smtClean="0">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𝜉</m:t>
                          </m:r>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𝑡</m:t>
                              </m:r>
                            </m:e>
                          </m:d>
                          <m:r>
                            <a:rPr lang="en-US" b="0" i="1"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𝜃</m:t>
                              </m:r>
                            </m:e>
                            <m:sub>
                              <m:r>
                                <a:rPr lang="en-US" b="0" i="1" smtClean="0">
                                  <a:latin typeface="Cambria Math" panose="02040503050406030204" pitchFamily="18" charset="0"/>
                                  <a:ea typeface="Cambria Math" panose="02040503050406030204" pitchFamily="18" charset="0"/>
                                </a:rPr>
                                <m:t>1</m:t>
                              </m:r>
                            </m:sub>
                          </m:sSub>
                        </m:e>
                      </m:d>
                      <m:r>
                        <a:rPr lang="en-US" b="1" i="1">
                          <a:latin typeface="Cambria Math" panose="02040503050406030204" pitchFamily="18" charset="0"/>
                          <a:ea typeface="Cambria Math" panose="02040503050406030204" pitchFamily="18" charset="0"/>
                        </a:rPr>
                        <m:t>↦</m:t>
                      </m:r>
                      <m:acc>
                        <m:accPr>
                          <m:chr m:val="̇"/>
                          <m:ctrlPr>
                            <a:rPr lang="en-US" altLang="zh-CN" b="1" i="1" smtClean="0">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𝜉</m:t>
                          </m:r>
                        </m:e>
                      </m:acc>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𝑡</m:t>
                          </m:r>
                        </m:e>
                      </m:d>
                    </m:oMath>
                  </m:oMathPara>
                </a14:m>
                <a:endParaRPr lang="en-US" altLang="zh-CN" i="1" dirty="0">
                  <a:latin typeface="Cambria Math" panose="02040503050406030204" pitchFamily="18" charset="0"/>
                </a:endParaRPr>
              </a:p>
              <a:p>
                <a:pPr algn="ctr"/>
                <a14:m>
                  <m:oMath xmlns:m="http://schemas.openxmlformats.org/officeDocument/2006/math">
                    <m:r>
                      <a:rPr lang="en-US" altLang="zh-CN" b="0" i="0"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𝑓</m:t>
                    </m:r>
                    <m:r>
                      <a:rPr lang="en-US" sz="1800" b="1" i="1" u="none" strike="noStrike" kern="1200">
                        <a:solidFill>
                          <a:schemeClr val="tx1"/>
                        </a:solidFill>
                        <a:effectLst/>
                        <a:latin typeface="Cambria Math" panose="02040503050406030204" pitchFamily="18" charset="0"/>
                        <a:ea typeface="Cambria Math" panose="02040503050406030204" pitchFamily="18" charset="0"/>
                      </a:rPr>
                      <m:t>:{</m:t>
                    </m:r>
                    <m:acc>
                      <m:accPr>
                        <m:chr m:val="̂"/>
                        <m:ctrlPr>
                          <a:rPr lang="en-US" sz="1800" i="1" u="none" strike="noStrike" kern="1200" smtClean="0">
                            <a:solidFill>
                              <a:schemeClr val="tx1"/>
                            </a:solidFill>
                            <a:effectLst/>
                            <a:latin typeface="Cambria Math" panose="02040503050406030204" pitchFamily="18" charset="0"/>
                            <a:ea typeface="Cambria Math" panose="02040503050406030204" pitchFamily="18" charset="0"/>
                          </a:rPr>
                        </m:ctrlPr>
                      </m:acc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𝜖</m:t>
                        </m:r>
                      </m:e>
                    </m:acc>
                    <m:d>
                      <m:dPr>
                        <m:ctrlPr>
                          <a:rPr lang="en-US" sz="1800" b="1" i="1" u="none" strike="noStrike" kern="1200">
                            <a:solidFill>
                              <a:schemeClr val="tx1"/>
                            </a:solidFill>
                            <a:effectLst/>
                            <a:latin typeface="Cambria Math" panose="02040503050406030204" pitchFamily="18" charset="0"/>
                            <a:ea typeface="Cambria Math" panose="02040503050406030204" pitchFamily="18" charset="0"/>
                          </a:rPr>
                        </m:ctrlPr>
                      </m:d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𝑡</m:t>
                        </m:r>
                      </m:e>
                    </m:d>
                    <m:r>
                      <a:rPr lang="en-US" sz="1800" b="1" i="1" u="none" strike="noStrike" kern="1200" smtClean="0">
                        <a:solidFill>
                          <a:schemeClr val="tx1"/>
                        </a:solidFill>
                        <a:effectLst/>
                        <a:latin typeface="Cambria Math" panose="02040503050406030204" pitchFamily="18" charset="0"/>
                        <a:ea typeface="Cambria Math" panose="02040503050406030204" pitchFamily="18" charset="0"/>
                      </a:rPr>
                      <m:t>,</m:t>
                    </m:r>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𝜉</m:t>
                    </m:r>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𝑡</m:t>
                        </m:r>
                      </m:e>
                    </m:d>
                    <m:r>
                      <a:rPr lang="en-US" b="1" i="1" smtClean="0">
                        <a:latin typeface="Cambria Math" panose="02040503050406030204" pitchFamily="18" charset="0"/>
                        <a:ea typeface="Cambria Math" panose="02040503050406030204" pitchFamily="18" charset="0"/>
                      </a:rPr>
                      <m:t>; </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b="0" i="1" smtClean="0">
                            <a:latin typeface="Cambria Math" panose="02040503050406030204" pitchFamily="18" charset="0"/>
                            <a:ea typeface="Cambria Math" panose="02040503050406030204" pitchFamily="18" charset="0"/>
                          </a:rPr>
                          <m:t>2</m:t>
                        </m:r>
                      </m:sub>
                    </m:sSub>
                    <m:r>
                      <a:rPr lang="en-US" sz="1800" b="1" i="1" u="none" strike="noStrike" kern="1200">
                        <a:solidFill>
                          <a:schemeClr val="tx1"/>
                        </a:solidFill>
                        <a:effectLst/>
                        <a:latin typeface="Cambria Math" panose="02040503050406030204" pitchFamily="18" charset="0"/>
                        <a:ea typeface="Cambria Math" panose="02040503050406030204" pitchFamily="18" charset="0"/>
                      </a:rPr>
                      <m:t>}↦</m:t>
                    </m:r>
                  </m:oMath>
                </a14:m>
                <a:r>
                  <a:rPr lang="en-GB" sz="1800" b="1" i="0" u="none" strike="noStrike" kern="1200" dirty="0">
                    <a:solidFill>
                      <a:schemeClr val="tx1"/>
                    </a:solidFill>
                    <a:effectLst/>
                    <a:latin typeface="Calibri" panose="020F0502020204030204" pitchFamily="34" charset="0"/>
                  </a:rPr>
                  <a:t> </a:t>
                </a:r>
                <a14:m>
                  <m:oMath xmlns:m="http://schemas.openxmlformats.org/officeDocument/2006/math">
                    <m:acc>
                      <m:accPr>
                        <m:chr m:val="̂"/>
                        <m:ctrlPr>
                          <a:rPr lang="en-US" sz="1800" i="1" u="none" strike="noStrike" kern="1200" smtClean="0">
                            <a:solidFill>
                              <a:schemeClr val="tx1"/>
                            </a:solidFill>
                            <a:effectLst/>
                            <a:latin typeface="Cambria Math" panose="02040503050406030204" pitchFamily="18" charset="0"/>
                            <a:ea typeface="Cambria Math" panose="02040503050406030204" pitchFamily="18" charset="0"/>
                          </a:rPr>
                        </m:ctrlPr>
                      </m:acc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𝜎</m:t>
                        </m:r>
                      </m:e>
                    </m:acc>
                    <m:d>
                      <m:dPr>
                        <m:ctrlPr>
                          <a:rPr lang="en-US" sz="1800" b="1" i="1" u="none" strike="noStrike" kern="1200">
                            <a:solidFill>
                              <a:schemeClr val="tx1"/>
                            </a:solidFill>
                            <a:effectLst/>
                            <a:latin typeface="Cambria Math" panose="02040503050406030204" pitchFamily="18" charset="0"/>
                            <a:ea typeface="Cambria Math" panose="02040503050406030204" pitchFamily="18" charset="0"/>
                          </a:rPr>
                        </m:ctrlPr>
                      </m:dPr>
                      <m:e>
                        <m:r>
                          <a:rPr lang="en-US" sz="1800" b="0" i="1" u="none" strike="noStrike" kern="1200">
                            <a:solidFill>
                              <a:schemeClr val="tx1"/>
                            </a:solidFill>
                            <a:effectLst/>
                            <a:latin typeface="Cambria Math" panose="02040503050406030204" pitchFamily="18" charset="0"/>
                            <a:ea typeface="Cambria Math" panose="02040503050406030204" pitchFamily="18" charset="0"/>
                          </a:rPr>
                          <m:t>𝑡</m:t>
                        </m:r>
                      </m:e>
                    </m:d>
                  </m:oMath>
                </a14:m>
                <a:r>
                  <a:rPr lang="en-GB" sz="1800" b="0" i="0" u="none" strike="noStrike" dirty="0">
                    <a:solidFill>
                      <a:schemeClr val="tx1"/>
                    </a:solidFill>
                    <a:effectLst/>
                    <a:latin typeface="Arial" panose="020B0604020202020204" pitchFamily="34" charset="0"/>
                  </a:rPr>
                  <a:t>, </a:t>
                </a:r>
                <a14:m>
                  <m:oMath xmlns:m="http://schemas.openxmlformats.org/officeDocument/2006/math">
                    <m:r>
                      <a:rPr lang="en-US" i="1">
                        <a:latin typeface="Cambria Math" panose="02040503050406030204" pitchFamily="18" charset="0"/>
                      </a:rPr>
                      <m:t>𝑡</m:t>
                    </m:r>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𝒯</m:t>
                    </m:r>
                  </m:oMath>
                </a14:m>
                <a:endParaRPr lang="en-GB" sz="1800" b="0" i="0" u="none" strike="noStrike" dirty="0">
                  <a:solidFill>
                    <a:schemeClr val="tx1"/>
                  </a:solidFill>
                  <a:effectLst/>
                  <a:latin typeface="Arial" panose="020B0604020202020204" pitchFamily="34" charset="0"/>
                </a:endParaRPr>
              </a:p>
              <a:p>
                <a:pPr algn="ctr"/>
                <a:endParaRPr lang="en-GB" dirty="0">
                  <a:latin typeface="Arial" panose="020B0604020202020204" pitchFamily="34" charset="0"/>
                </a:endParaRPr>
              </a:p>
              <a:p>
                <a:pPr algn="ctr"/>
                <a14:m>
                  <m:oMath xmlns:m="http://schemas.openxmlformats.org/officeDocument/2006/math">
                    <m:r>
                      <m:rPr>
                        <m:sty m:val="p"/>
                      </m:rPr>
                      <a:rPr lang="el-GR" altLang="zh-CN" smtClean="0">
                        <a:latin typeface="Cambria Math" panose="02040503050406030204" pitchFamily="18" charset="0"/>
                        <a:ea typeface="Cambria Math" panose="02040503050406030204" pitchFamily="18" charset="0"/>
                      </a:rPr>
                      <m:t>Ψ</m:t>
                    </m:r>
                    <m:r>
                      <a:rPr lang="en-US" sz="1800" b="1" i="1" u="none" strike="noStrike" kern="1200">
                        <a:solidFill>
                          <a:schemeClr val="tx1"/>
                        </a:solidFill>
                        <a:effectLst/>
                        <a:latin typeface="Cambria Math" panose="02040503050406030204" pitchFamily="18" charset="0"/>
                        <a:ea typeface="Cambria Math" panose="02040503050406030204" pitchFamily="18" charset="0"/>
                      </a:rPr>
                      <m:t>:{</m:t>
                    </m:r>
                    <m:r>
                      <a:rPr lang="en-US" sz="1800" b="0" i="1" u="none" strike="noStrike" kern="1200">
                        <a:solidFill>
                          <a:schemeClr val="tx1"/>
                        </a:solidFill>
                        <a:effectLst/>
                        <a:latin typeface="Cambria Math" panose="02040503050406030204" pitchFamily="18" charset="0"/>
                        <a:ea typeface="Cambria Math" panose="02040503050406030204" pitchFamily="18" charset="0"/>
                      </a:rPr>
                      <m:t>𝐸</m:t>
                    </m:r>
                    <m:d>
                      <m:dPr>
                        <m:ctrlPr>
                          <a:rPr lang="en-US" sz="1800" b="1" i="1" u="none" strike="noStrike" kern="1200">
                            <a:solidFill>
                              <a:schemeClr val="tx1"/>
                            </a:solidFill>
                            <a:effectLst/>
                            <a:latin typeface="Cambria Math" panose="02040503050406030204" pitchFamily="18" charset="0"/>
                            <a:ea typeface="Cambria Math" panose="02040503050406030204" pitchFamily="18" charset="0"/>
                          </a:rPr>
                        </m:ctrlPr>
                      </m:dPr>
                      <m:e>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𝑡</m:t>
                        </m:r>
                      </m:e>
                    </m:d>
                    <m:r>
                      <a:rPr lang="en-US" sz="1800" b="1" i="1" u="none" strike="noStrike" kern="1200" smtClean="0">
                        <a:solidFill>
                          <a:schemeClr val="tx1"/>
                        </a:solidFill>
                        <a:effectLst/>
                        <a:latin typeface="Cambria Math" panose="02040503050406030204" pitchFamily="18" charset="0"/>
                        <a:ea typeface="Cambria Math" panose="02040503050406030204" pitchFamily="18" charset="0"/>
                      </a:rPr>
                      <m:t>,</m:t>
                    </m:r>
                    <m:r>
                      <a:rPr lang="en-US" sz="1800" b="0" i="1" u="none" strike="noStrike" kern="1200" smtClean="0">
                        <a:solidFill>
                          <a:schemeClr val="tx1"/>
                        </a:solidFill>
                        <a:effectLst/>
                        <a:latin typeface="Cambria Math" panose="02040503050406030204" pitchFamily="18" charset="0"/>
                        <a:ea typeface="Cambria Math" panose="02040503050406030204" pitchFamily="18" charset="0"/>
                      </a:rPr>
                      <m:t>𝜉</m:t>
                    </m:r>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𝑡</m:t>
                        </m:r>
                      </m:e>
                    </m:d>
                    <m:r>
                      <a:rPr lang="en-US" b="1" i="1" smtClean="0">
                        <a:latin typeface="Cambria Math" panose="02040503050406030204" pitchFamily="18" charset="0"/>
                        <a:ea typeface="Cambria Math" panose="02040503050406030204" pitchFamily="18" charset="0"/>
                      </a:rPr>
                      <m:t>; </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sSub>
                    <m:r>
                      <a:rPr lang="en-US" sz="1800" b="1" i="1" u="none" strike="noStrike" kern="1200">
                        <a:solidFill>
                          <a:schemeClr val="tx1"/>
                        </a:solidFill>
                        <a:effectLst/>
                        <a:latin typeface="Cambria Math" panose="02040503050406030204" pitchFamily="18" charset="0"/>
                        <a:ea typeface="Cambria Math" panose="02040503050406030204" pitchFamily="18" charset="0"/>
                      </a:rPr>
                      <m:t>}</m:t>
                    </m:r>
                    <m:r>
                      <a:rPr lang="en-US" sz="1800" b="1" i="1" u="none" strike="noStrike" kern="1200" smtClean="0">
                        <a:solidFill>
                          <a:schemeClr val="tx1"/>
                        </a:solidFill>
                        <a:effectLst/>
                        <a:latin typeface="Cambria Math" panose="02040503050406030204" pitchFamily="18" charset="0"/>
                        <a:ea typeface="Cambria Math" panose="02040503050406030204" pitchFamily="18" charset="0"/>
                      </a:rPr>
                      <m:t>≈</m:t>
                    </m:r>
                  </m:oMath>
                </a14:m>
                <a:r>
                  <a:rPr lang="en-US" altLang="zh-CN" dirty="0"/>
                  <a:t> </a:t>
                </a:r>
                <a14:m>
                  <m:oMath xmlns:m="http://schemas.openxmlformats.org/officeDocument/2006/math">
                    <m:sSup>
                      <m:sSupPr>
                        <m:ctrlPr>
                          <a:rPr lang="en-US" altLang="zh-CN" i="1">
                            <a:latin typeface="Cambria Math" panose="02040503050406030204" pitchFamily="18" charset="0"/>
                          </a:rPr>
                        </m:ctrlPr>
                      </m:sSupPr>
                      <m:e>
                        <m:r>
                          <m:rPr>
                            <m:sty m:val="p"/>
                          </m:rPr>
                          <a:rPr lang="el-GR" altLang="zh-CN">
                            <a:latin typeface="Cambria Math" panose="02040503050406030204" pitchFamily="18" charset="0"/>
                            <a:ea typeface="Cambria Math" panose="02040503050406030204" pitchFamily="18" charset="0"/>
                          </a:rPr>
                          <m:t>Ψ</m:t>
                        </m:r>
                      </m:e>
                      <m:sup>
                        <m:r>
                          <m:rPr>
                            <m:nor/>
                          </m:rPr>
                          <a:rPr lang="en-GB"/>
                          <m:t>†</m:t>
                        </m:r>
                      </m:sup>
                    </m:sSup>
                    <m:r>
                      <a:rPr lang="en-GB" i="1">
                        <a:latin typeface="Cambria Math" panose="02040503050406030204" pitchFamily="18" charset="0"/>
                      </a:rPr>
                      <m:t> </m:t>
                    </m:r>
                    <m:r>
                      <a:rPr lang="en-US" b="0" i="1" smtClean="0">
                        <a:latin typeface="Cambria Math" panose="02040503050406030204" pitchFamily="18" charset="0"/>
                      </a:rPr>
                      <m:t>(</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𝜖</m:t>
                        </m:r>
                      </m:e>
                    </m:acc>
                    <m:sSub>
                      <m:sSubPr>
                        <m:ctrlPr>
                          <a:rPr lang="en-US" i="1" smtClean="0">
                            <a:latin typeface="Cambria Math" panose="02040503050406030204" pitchFamily="18" charset="0"/>
                            <a:ea typeface="Cambria Math" panose="02040503050406030204" pitchFamily="18" charset="0"/>
                          </a:rPr>
                        </m:ctrlPr>
                      </m:sSubPr>
                      <m:e>
                        <m:d>
                          <m:dPr>
                            <m:ctrlPr>
                              <a:rPr lang="en-US" b="1"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𝜏</m:t>
                            </m:r>
                          </m:e>
                        </m:d>
                      </m:e>
                      <m:sub>
                        <m:r>
                          <a:rPr lang="en-US" b="0" i="1" smtClean="0">
                            <a:latin typeface="Cambria Math" panose="02040503050406030204" pitchFamily="18" charset="0"/>
                            <a:ea typeface="Cambria Math" panose="02040503050406030204" pitchFamily="18" charset="0"/>
                          </a:rPr>
                          <m:t>0&lt;</m:t>
                        </m:r>
                        <m:r>
                          <a:rPr lang="en-US" i="1">
                            <a:latin typeface="Cambria Math" panose="02040503050406030204" pitchFamily="18" charset="0"/>
                            <a:ea typeface="Cambria Math" panose="02040503050406030204" pitchFamily="18" charset="0"/>
                          </a:rPr>
                          <m:t>𝜏</m:t>
                        </m:r>
                        <m:r>
                          <a:rPr lang="en-US" i="1" smtClean="0">
                            <a:latin typeface="Cambria Math" panose="02040503050406030204" pitchFamily="18" charset="0"/>
                            <a:ea typeface="Cambria Math" panose="02040503050406030204" pitchFamily="18" charset="0"/>
                          </a:rPr>
                          <m:t>&lt;</m:t>
                        </m:r>
                        <m:r>
                          <a:rPr lang="en-US" b="0" i="1" smtClean="0">
                            <a:latin typeface="Cambria Math" panose="02040503050406030204" pitchFamily="18" charset="0"/>
                            <a:ea typeface="Cambria Math" panose="02040503050406030204" pitchFamily="18" charset="0"/>
                          </a:rPr>
                          <m:t>𝑡</m:t>
                        </m:r>
                      </m:sub>
                    </m:sSub>
                    <m:r>
                      <a:rPr lang="en-US" b="0" i="1" smtClean="0">
                        <a:latin typeface="Cambria Math" panose="02040503050406030204" pitchFamily="18" charset="0"/>
                      </a:rPr>
                      <m:t>)</m:t>
                    </m:r>
                  </m:oMath>
                </a14:m>
                <a:endParaRPr lang="en-GB" dirty="0">
                  <a:latin typeface="Arial" panose="020B0604020202020204" pitchFamily="34" charset="0"/>
                </a:endParaRPr>
              </a:p>
            </p:txBody>
          </p:sp>
        </mc:Choice>
        <mc:Fallback xmlns="">
          <p:sp>
            <p:nvSpPr>
              <p:cNvPr id="11" name="TextBox 17">
                <a:extLst>
                  <a:ext uri="{FF2B5EF4-FFF2-40B4-BE49-F238E27FC236}">
                    <a16:creationId xmlns:a16="http://schemas.microsoft.com/office/drawing/2014/main" id="{64B6D9DD-6B09-45BB-B4C7-B8EF36E49D92}"/>
                  </a:ext>
                </a:extLst>
              </p:cNvPr>
              <p:cNvSpPr txBox="1">
                <a:spLocks noRot="1" noChangeAspect="1" noMove="1" noResize="1" noEditPoints="1" noAdjustHandles="1" noChangeArrowheads="1" noChangeShapeType="1" noTextEdit="1"/>
              </p:cNvSpPr>
              <p:nvPr/>
            </p:nvSpPr>
            <p:spPr>
              <a:xfrm>
                <a:off x="3771302" y="1980363"/>
                <a:ext cx="5040451" cy="1300421"/>
              </a:xfrm>
              <a:prstGeom prst="rect">
                <a:avLst/>
              </a:prstGeom>
              <a:blipFill>
                <a:blip r:embed="rId3"/>
                <a:stretch>
                  <a:fillRect b="-463"/>
                </a:stretch>
              </a:blipFill>
              <a:ln w="1905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EC43EAFD-0271-411F-A245-0375601EE94F}"/>
                  </a:ext>
                </a:extLst>
              </p:cNvPr>
              <p:cNvSpPr txBox="1"/>
              <p:nvPr/>
            </p:nvSpPr>
            <p:spPr>
              <a:xfrm>
                <a:off x="1657560" y="3843200"/>
                <a:ext cx="9144000" cy="1223476"/>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14:m>
                  <m:oMath xmlns:m="http://schemas.openxmlformats.org/officeDocument/2006/math">
                    <m:r>
                      <a:rPr lang="zh-CN" altLang="en-US" i="1" smtClean="0">
                        <a:latin typeface="Cambria Math" panose="02040503050406030204" pitchFamily="18" charset="0"/>
                        <a:ea typeface="Cambria Math" panose="02040503050406030204" pitchFamily="18" charset="0"/>
                      </a:rPr>
                      <m:t>𝜉</m:t>
                    </m:r>
                    <m:r>
                      <a:rPr lang="zh-CN" altLang="en-US"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m:rPr>
                            <m:sty m:val="p"/>
                          </m:rPr>
                          <a:rPr lang="en-US" altLang="zh-CN" b="0" i="0" smtClean="0">
                            <a:latin typeface="Cambria Math" panose="02040503050406030204" pitchFamily="18" charset="0"/>
                            <a:ea typeface="Cambria Math" panose="02040503050406030204" pitchFamily="18" charset="0"/>
                          </a:rPr>
                          <m:t>R</m:t>
                        </m:r>
                      </m:e>
                      <m:sup>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𝑑</m:t>
                            </m:r>
                          </m:e>
                          <m:sub>
                            <m:r>
                              <a:rPr lang="en-US" altLang="zh-CN" b="0" i="1" smtClean="0">
                                <a:latin typeface="Cambria Math" panose="02040503050406030204" pitchFamily="18" charset="0"/>
                                <a:ea typeface="Cambria Math" panose="02040503050406030204" pitchFamily="18" charset="0"/>
                              </a:rPr>
                              <m:t>𝜉</m:t>
                            </m:r>
                          </m:sub>
                        </m:sSub>
                      </m:sup>
                    </m:sSup>
                  </m:oMath>
                </a14:m>
                <a:r>
                  <a:rPr lang="en-US" altLang="zh-CN" dirty="0">
                    <a:latin typeface="Comic Sans MS" panose="030F0702030302020204" pitchFamily="66" charset="0"/>
                    <a:ea typeface="Cambria Math" panose="02040503050406030204" pitchFamily="18" charset="0"/>
                  </a:rPr>
                  <a:t>internal variables.  </a:t>
                </a:r>
                <a:r>
                  <a:rPr lang="en-US" altLang="zh-CN" dirty="0">
                    <a:solidFill>
                      <a:srgbClr val="FF0000"/>
                    </a:solidFill>
                    <a:latin typeface="Comic Sans MS" panose="030F0702030302020204" pitchFamily="66" charset="0"/>
                    <a:ea typeface="Cambria Math" panose="02040503050406030204" pitchFamily="18" charset="0"/>
                  </a:rPr>
                  <a:t>Assume the existence of 1</a:t>
                </a:r>
                <a:r>
                  <a:rPr lang="en-US" altLang="zh-CN" baseline="30000" dirty="0">
                    <a:solidFill>
                      <a:srgbClr val="FF0000"/>
                    </a:solidFill>
                    <a:latin typeface="Comic Sans MS" panose="030F0702030302020204" pitchFamily="66" charset="0"/>
                    <a:ea typeface="Cambria Math" panose="02040503050406030204" pitchFamily="18" charset="0"/>
                  </a:rPr>
                  <a:t>st</a:t>
                </a:r>
                <a:r>
                  <a:rPr lang="en-US" altLang="zh-CN" dirty="0">
                    <a:solidFill>
                      <a:srgbClr val="FF0000"/>
                    </a:solidFill>
                    <a:latin typeface="Comic Sans MS" panose="030F0702030302020204" pitchFamily="66" charset="0"/>
                    <a:ea typeface="Cambria Math" panose="02040503050406030204" pitchFamily="18" charset="0"/>
                  </a:rPr>
                  <a:t> order dynamics and 0 initial condition. </a:t>
                </a:r>
              </a:p>
              <a:p>
                <a:pPr marL="285750" indent="-285750">
                  <a:buFont typeface="Arial" panose="020B0604020202020204" pitchFamily="34" charset="0"/>
                  <a:buChar char="•"/>
                </a:pPr>
                <a:endParaRPr lang="en-US" altLang="zh-CN" sz="1600" dirty="0">
                  <a:latin typeface="Comic Sans MS" pitchFamily="66" charset="0"/>
                </a:endParaRPr>
              </a:p>
              <a:p>
                <a:pPr marL="285750" indent="-285750">
                  <a:buFont typeface="Arial" panose="020B0604020202020204" pitchFamily="34" charset="0"/>
                  <a:buChar char="•"/>
                </a:pPr>
                <a:r>
                  <a:rPr lang="en-US" altLang="zh-CN" sz="1600" dirty="0">
                    <a:latin typeface="Comic Sans MS" pitchFamily="66" charset="0"/>
                  </a:rPr>
                  <a:t>Data: </a:t>
                </a:r>
                <a14:m>
                  <m:oMath xmlns:m="http://schemas.openxmlformats.org/officeDocument/2006/math">
                    <m:sSub>
                      <m:sSubPr>
                        <m:ctrlPr>
                          <a:rPr lang="en-US" sz="1600" b="1" i="1" smtClean="0">
                            <a:latin typeface="Cambria Math" panose="02040503050406030204" pitchFamily="18" charset="0"/>
                          </a:rPr>
                        </m:ctrlPr>
                      </m:sSubPr>
                      <m:e>
                        <m:r>
                          <a:rPr lang="en-GB" sz="1600" b="1" i="1" smtClean="0">
                            <a:latin typeface="Cambria Math" panose="02040503050406030204" pitchFamily="18" charset="0"/>
                          </a:rPr>
                          <m:t>{</m:t>
                        </m:r>
                        <m:d>
                          <m:dPr>
                            <m:begChr m:val="⟨"/>
                            <m:endChr m:val="⟩"/>
                            <m:ctrlPr>
                              <a:rPr lang="en-US" sz="1600" b="1" i="1">
                                <a:latin typeface="Cambria Math" panose="02040503050406030204" pitchFamily="18" charset="0"/>
                              </a:rPr>
                            </m:ctrlPr>
                          </m:dPr>
                          <m:e>
                            <m:r>
                              <a:rPr lang="zh-CN" altLang="en-US" sz="1600" i="1">
                                <a:latin typeface="Cambria Math" panose="02040503050406030204" pitchFamily="18" charset="0"/>
                                <a:ea typeface="Cambria Math" panose="02040503050406030204" pitchFamily="18" charset="0"/>
                              </a:rPr>
                              <m:t>𝜎</m:t>
                            </m:r>
                          </m:e>
                        </m:d>
                      </m:e>
                      <m:sub>
                        <m:r>
                          <a:rPr lang="en-GB" sz="1600" b="0" i="1" smtClean="0">
                            <a:latin typeface="Cambria Math" panose="02040503050406030204" pitchFamily="18" charset="0"/>
                          </a:rPr>
                          <m:t>𝑛</m:t>
                        </m:r>
                      </m:sub>
                    </m:sSub>
                    <m:r>
                      <a:rPr lang="en-GB" sz="1600" b="1" i="1" smtClean="0">
                        <a:latin typeface="Cambria Math" panose="02040503050406030204" pitchFamily="18" charset="0"/>
                      </a:rPr>
                      <m:t>,  </m:t>
                    </m:r>
                    <m:sSub>
                      <m:sSubPr>
                        <m:ctrlPr>
                          <a:rPr lang="en-US" sz="1600" b="1" i="1">
                            <a:latin typeface="Cambria Math" panose="02040503050406030204" pitchFamily="18" charset="0"/>
                          </a:rPr>
                        </m:ctrlPr>
                      </m:sSubPr>
                      <m:e>
                        <m:d>
                          <m:dPr>
                            <m:begChr m:val="⟨"/>
                            <m:endChr m:val="⟩"/>
                            <m:ctrlPr>
                              <a:rPr lang="en-US" sz="1600" b="1" i="1">
                                <a:latin typeface="Cambria Math" panose="02040503050406030204" pitchFamily="18" charset="0"/>
                              </a:rPr>
                            </m:ctrlPr>
                          </m:dPr>
                          <m:e>
                            <m:r>
                              <a:rPr lang="en-US" sz="1600" i="1">
                                <a:latin typeface="Cambria Math" panose="02040503050406030204" pitchFamily="18" charset="0"/>
                                <a:ea typeface="Cambria Math" panose="02040503050406030204" pitchFamily="18" charset="0"/>
                              </a:rPr>
                              <m:t>𝐸</m:t>
                            </m:r>
                          </m:e>
                        </m:d>
                      </m:e>
                      <m:sub>
                        <m:r>
                          <a:rPr lang="en-GB" sz="1600" b="0" i="1">
                            <a:latin typeface="Cambria Math" panose="02040503050406030204" pitchFamily="18" charset="0"/>
                          </a:rPr>
                          <m:t>𝑛</m:t>
                        </m:r>
                      </m:sub>
                    </m:sSub>
                    <m:sSubSup>
                      <m:sSubSupPr>
                        <m:ctrlPr>
                          <a:rPr lang="en-GB" sz="1600" b="1" i="1" smtClean="0">
                            <a:latin typeface="Cambria Math" panose="02040503050406030204" pitchFamily="18" charset="0"/>
                          </a:rPr>
                        </m:ctrlPr>
                      </m:sSubSupPr>
                      <m:e>
                        <m:r>
                          <a:rPr lang="en-GB" sz="1600">
                            <a:latin typeface="Cambria Math" panose="02040503050406030204" pitchFamily="18" charset="0"/>
                          </a:rPr>
                          <m:t>}</m:t>
                        </m:r>
                      </m:e>
                      <m:sub>
                        <m:r>
                          <a:rPr lang="en-GB" sz="1600" b="0" i="1" smtClean="0">
                            <a:latin typeface="Cambria Math" panose="02040503050406030204" pitchFamily="18" charset="0"/>
                          </a:rPr>
                          <m:t>𝑛</m:t>
                        </m:r>
                        <m:r>
                          <a:rPr lang="en-GB" sz="1600" b="0" i="1" smtClean="0">
                            <a:latin typeface="Cambria Math" panose="02040503050406030204" pitchFamily="18" charset="0"/>
                          </a:rPr>
                          <m:t>=1</m:t>
                        </m:r>
                      </m:sub>
                      <m:sup>
                        <m:r>
                          <a:rPr lang="en-GB" sz="1600" b="0" i="1" smtClean="0">
                            <a:latin typeface="Cambria Math" panose="02040503050406030204" pitchFamily="18" charset="0"/>
                          </a:rPr>
                          <m:t>𝑁</m:t>
                        </m:r>
                      </m:sup>
                    </m:sSubSup>
                  </m:oMath>
                </a14:m>
                <a:r>
                  <a:rPr lang="en-US" altLang="zh-CN" sz="1600" dirty="0">
                    <a:latin typeface="Comic Sans MS" pitchFamily="66" charset="0"/>
                  </a:rPr>
                  <a:t>, </a:t>
                </a:r>
                <a14:m>
                  <m:oMath xmlns:m="http://schemas.openxmlformats.org/officeDocument/2006/math">
                    <m:d>
                      <m:dPr>
                        <m:begChr m:val="⟨"/>
                        <m:endChr m:val="⟩"/>
                        <m:ctrlPr>
                          <a:rPr lang="en-US" sz="1600" b="1" i="1">
                            <a:latin typeface="Cambria Math" panose="02040503050406030204" pitchFamily="18" charset="0"/>
                          </a:rPr>
                        </m:ctrlPr>
                      </m:dPr>
                      <m:e>
                        <m:r>
                          <a:rPr lang="zh-CN" altLang="en-US" sz="1600" i="1">
                            <a:latin typeface="Cambria Math" panose="02040503050406030204" pitchFamily="18" charset="0"/>
                            <a:ea typeface="Cambria Math" panose="02040503050406030204" pitchFamily="18" charset="0"/>
                          </a:rPr>
                          <m:t>𝜎</m:t>
                        </m:r>
                      </m:e>
                    </m:d>
                    <m:r>
                      <a:rPr lang="en-GB" altLang="zh-CN" sz="1600" b="1" i="1" smtClean="0">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rPr>
                        </m:ctrlPr>
                      </m:sSupPr>
                      <m:e>
                        <m:r>
                          <m:rPr>
                            <m:sty m:val="p"/>
                          </m:rPr>
                          <a:rPr lang="el-GR" altLang="zh-CN" sz="1600">
                            <a:latin typeface="Cambria Math" panose="02040503050406030204" pitchFamily="18" charset="0"/>
                            <a:ea typeface="Cambria Math" panose="02040503050406030204" pitchFamily="18" charset="0"/>
                          </a:rPr>
                          <m:t>Ψ</m:t>
                        </m:r>
                      </m:e>
                      <m:sup>
                        <m:r>
                          <m:rPr>
                            <m:nor/>
                          </m:rPr>
                          <a:rPr lang="en-GB" sz="1600"/>
                          <m:t>†</m:t>
                        </m:r>
                      </m:sup>
                    </m:sSup>
                    <m:r>
                      <a:rPr lang="en-GB" sz="1600" b="0" i="0" smtClean="0">
                        <a:latin typeface="Cambria Math" panose="02040503050406030204" pitchFamily="18" charset="0"/>
                      </a:rPr>
                      <m:t>(</m:t>
                    </m:r>
                    <m:sSub>
                      <m:sSubPr>
                        <m:ctrlPr>
                          <a:rPr lang="en-US" sz="1600" b="1" i="1">
                            <a:latin typeface="Cambria Math" panose="02040503050406030204" pitchFamily="18" charset="0"/>
                          </a:rPr>
                        </m:ctrlPr>
                      </m:sSubPr>
                      <m:e>
                        <m:d>
                          <m:dPr>
                            <m:begChr m:val="⟨"/>
                            <m:endChr m:val="⟩"/>
                            <m:ctrlPr>
                              <a:rPr lang="en-US" sz="1600" b="1" i="1">
                                <a:latin typeface="Cambria Math" panose="02040503050406030204" pitchFamily="18" charset="0"/>
                              </a:rPr>
                            </m:ctrlPr>
                          </m:dPr>
                          <m:e>
                            <m:r>
                              <a:rPr lang="en-US" sz="1600" i="1">
                                <a:latin typeface="Cambria Math" panose="02040503050406030204" pitchFamily="18" charset="0"/>
                                <a:ea typeface="Cambria Math" panose="02040503050406030204" pitchFamily="18" charset="0"/>
                              </a:rPr>
                              <m:t>𝐸</m:t>
                            </m:r>
                          </m:e>
                        </m:d>
                      </m:e>
                      <m:sub>
                        <m:r>
                          <a:rPr lang="en-GB" sz="1600" i="1">
                            <a:latin typeface="Cambria Math" panose="02040503050406030204" pitchFamily="18" charset="0"/>
                          </a:rPr>
                          <m:t>𝑛</m:t>
                        </m:r>
                      </m:sub>
                    </m:sSub>
                    <m:r>
                      <a:rPr lang="en-GB" sz="1600" b="0" i="0" smtClean="0">
                        <a:latin typeface="Cambria Math" panose="02040503050406030204" pitchFamily="18" charset="0"/>
                      </a:rPr>
                      <m:t>)</m:t>
                    </m:r>
                  </m:oMath>
                </a14:m>
                <a:r>
                  <a:rPr lang="en-US" altLang="zh-CN" sz="1600" dirty="0">
                    <a:latin typeface="Comic Sans MS" pitchFamily="66" charset="0"/>
                  </a:rPr>
                  <a:t>, </a:t>
                </a:r>
                <a14:m>
                  <m:oMath xmlns:m="http://schemas.openxmlformats.org/officeDocument/2006/math">
                    <m:sSub>
                      <m:sSubPr>
                        <m:ctrlPr>
                          <a:rPr lang="en-US" sz="1600" b="1" i="1">
                            <a:latin typeface="Cambria Math" panose="02040503050406030204" pitchFamily="18" charset="0"/>
                          </a:rPr>
                        </m:ctrlPr>
                      </m:sSubPr>
                      <m:e>
                        <m:d>
                          <m:dPr>
                            <m:begChr m:val="⟨"/>
                            <m:endChr m:val="⟩"/>
                            <m:ctrlPr>
                              <a:rPr lang="en-US" sz="1600" b="1" i="1">
                                <a:latin typeface="Cambria Math" panose="02040503050406030204" pitchFamily="18" charset="0"/>
                              </a:rPr>
                            </m:ctrlPr>
                          </m:dPr>
                          <m:e>
                            <m:r>
                              <a:rPr lang="en-US" sz="1600" i="1">
                                <a:latin typeface="Cambria Math" panose="02040503050406030204" pitchFamily="18" charset="0"/>
                                <a:ea typeface="Cambria Math" panose="02040503050406030204" pitchFamily="18" charset="0"/>
                              </a:rPr>
                              <m:t>𝐸</m:t>
                            </m:r>
                          </m:e>
                        </m:d>
                      </m:e>
                      <m:sub>
                        <m:r>
                          <a:rPr lang="en-GB" sz="1600" i="1">
                            <a:latin typeface="Cambria Math" panose="02040503050406030204" pitchFamily="18" charset="0"/>
                          </a:rPr>
                          <m:t>𝑛</m:t>
                        </m:r>
                      </m:sub>
                    </m:sSub>
                    <m:r>
                      <a:rPr lang="en-GB" sz="1600" b="1" i="1" smtClean="0">
                        <a:latin typeface="Cambria Math" panose="02040503050406030204" pitchFamily="18" charset="0"/>
                        <a:ea typeface="Cambria Math" panose="02040503050406030204" pitchFamily="18" charset="0"/>
                      </a:rPr>
                      <m:t>~ </m:t>
                    </m:r>
                    <m:sSub>
                      <m:sSubPr>
                        <m:ctrlPr>
                          <a:rPr lang="en-GB" sz="1600" b="1" i="1" smtClean="0">
                            <a:latin typeface="Cambria Math" panose="02040503050406030204" pitchFamily="18" charset="0"/>
                            <a:ea typeface="Cambria Math" panose="02040503050406030204" pitchFamily="18" charset="0"/>
                          </a:rPr>
                        </m:ctrlPr>
                      </m:sSubPr>
                      <m:e>
                        <m:r>
                          <a:rPr lang="en-GB" sz="1600" i="1">
                            <a:latin typeface="Cambria Math" panose="02040503050406030204" pitchFamily="18" charset="0"/>
                            <a:ea typeface="Cambria Math" panose="02040503050406030204" pitchFamily="18" charset="0"/>
                          </a:rPr>
                          <m:t>𝜇</m:t>
                        </m:r>
                      </m:e>
                      <m:sub>
                        <m:r>
                          <a:rPr lang="en-US" sz="1600" b="1" i="1" smtClean="0">
                            <a:latin typeface="Cambria Math" panose="02040503050406030204" pitchFamily="18" charset="0"/>
                            <a:ea typeface="Cambria Math" panose="02040503050406030204" pitchFamily="18" charset="0"/>
                          </a:rPr>
                          <m:t>𝟎</m:t>
                        </m:r>
                      </m:sub>
                    </m:sSub>
                  </m:oMath>
                </a14:m>
                <a:r>
                  <a:rPr lang="en-US" altLang="zh-CN" sz="1600" dirty="0">
                    <a:latin typeface="Comic Sans MS" pitchFamily="66" charset="0"/>
                  </a:rPr>
                  <a:t>, </a:t>
                </a:r>
                <a:r>
                  <a:rPr lang="en-US" altLang="zh-CN" sz="1600" dirty="0" err="1">
                    <a:latin typeface="Comic Sans MS" pitchFamily="66" charset="0"/>
                  </a:rPr>
                  <a:t>i.i.d</a:t>
                </a:r>
                <a:r>
                  <a:rPr lang="en-US" altLang="zh-CN" sz="1600" dirty="0">
                    <a:latin typeface="Comic Sans MS" pitchFamily="66" charset="0"/>
                  </a:rPr>
                  <a:t>.</a:t>
                </a:r>
              </a:p>
            </p:txBody>
          </p:sp>
        </mc:Choice>
        <mc:Fallback>
          <p:sp>
            <p:nvSpPr>
              <p:cNvPr id="13" name="TextBox 12">
                <a:extLst>
                  <a:ext uri="{FF2B5EF4-FFF2-40B4-BE49-F238E27FC236}">
                    <a16:creationId xmlns:a16="http://schemas.microsoft.com/office/drawing/2014/main" id="{EC43EAFD-0271-411F-A245-0375601EE94F}"/>
                  </a:ext>
                </a:extLst>
              </p:cNvPr>
              <p:cNvSpPr txBox="1">
                <a:spLocks noRot="1" noChangeAspect="1" noMove="1" noResize="1" noEditPoints="1" noAdjustHandles="1" noChangeArrowheads="1" noChangeShapeType="1" noTextEdit="1"/>
              </p:cNvSpPr>
              <p:nvPr/>
            </p:nvSpPr>
            <p:spPr>
              <a:xfrm>
                <a:off x="1657560" y="3843200"/>
                <a:ext cx="9144000" cy="1223476"/>
              </a:xfrm>
              <a:prstGeom prst="rect">
                <a:avLst/>
              </a:prstGeom>
              <a:blipFill>
                <a:blip r:embed="rId4"/>
                <a:stretch>
                  <a:fillRect l="-399" b="-3448"/>
                </a:stretch>
              </a:blipFill>
              <a:ln>
                <a:solidFill>
                  <a:schemeClr val="tx1"/>
                </a:solidFill>
              </a:ln>
            </p:spPr>
            <p:txBody>
              <a:bodyPr/>
              <a:lstStyle/>
              <a:p>
                <a:r>
                  <a:rPr lang="zh-CN" altLang="en-US">
                    <a:noFill/>
                  </a:rPr>
                  <a:t> </a:t>
                </a:r>
              </a:p>
            </p:txBody>
          </p:sp>
        </mc:Fallback>
      </mc:AlternateContent>
      <p:sp>
        <p:nvSpPr>
          <p:cNvPr id="14" name="TextBox 13">
            <a:extLst>
              <a:ext uri="{FF2B5EF4-FFF2-40B4-BE49-F238E27FC236}">
                <a16:creationId xmlns:a16="http://schemas.microsoft.com/office/drawing/2014/main" id="{08793420-A2FE-42D3-B1D9-BDDF67F63DFB}"/>
              </a:ext>
            </a:extLst>
          </p:cNvPr>
          <p:cNvSpPr txBox="1"/>
          <p:nvPr/>
        </p:nvSpPr>
        <p:spPr>
          <a:xfrm>
            <a:off x="4143131" y="3458099"/>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Problem setting</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F1764F2A-5864-4220-ABD1-08CCA3768A6C}"/>
                  </a:ext>
                </a:extLst>
              </p:cNvPr>
              <p:cNvSpPr txBox="1"/>
              <p:nvPr/>
            </p:nvSpPr>
            <p:spPr>
              <a:xfrm>
                <a:off x="1657560" y="5517224"/>
                <a:ext cx="9144000" cy="88620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altLang="zh-CN" dirty="0">
                    <a:latin typeface="Comic Sans MS" pitchFamily="66" charset="0"/>
                  </a:rPr>
                  <a:t>Find the minimal number </a:t>
                </a:r>
                <a14:m>
                  <m:oMath xmlns:m="http://schemas.openxmlformats.org/officeDocument/2006/math">
                    <m:sSub>
                      <m:sSubPr>
                        <m:ctrlPr>
                          <a:rPr lang="en-US" altLang="zh-CN" i="1" smtClean="0">
                            <a:solidFill>
                              <a:srgbClr val="FF0000"/>
                            </a:solidFill>
                            <a:latin typeface="Cambria Math" panose="02040503050406030204" pitchFamily="18" charset="0"/>
                            <a:ea typeface="Cambria Math" panose="02040503050406030204" pitchFamily="18" charset="0"/>
                          </a:rPr>
                        </m:ctrlPr>
                      </m:sSubPr>
                      <m:e>
                        <m:r>
                          <a:rPr lang="en-US" altLang="zh-CN" i="1">
                            <a:solidFill>
                              <a:srgbClr val="FF0000"/>
                            </a:solidFill>
                            <a:latin typeface="Cambria Math" panose="02040503050406030204" pitchFamily="18" charset="0"/>
                            <a:ea typeface="Cambria Math" panose="02040503050406030204" pitchFamily="18" charset="0"/>
                          </a:rPr>
                          <m:t>𝑑</m:t>
                        </m:r>
                      </m:e>
                      <m:sub>
                        <m:r>
                          <a:rPr lang="zh-CN" altLang="en-US" i="1">
                            <a:solidFill>
                              <a:srgbClr val="FF0000"/>
                            </a:solidFill>
                            <a:latin typeface="Cambria Math" panose="02040503050406030204" pitchFamily="18" charset="0"/>
                            <a:ea typeface="Cambria Math" panose="02040503050406030204" pitchFamily="18" charset="0"/>
                          </a:rPr>
                          <m:t>𝜉</m:t>
                        </m:r>
                      </m:sub>
                    </m:sSub>
                  </m:oMath>
                </a14:m>
                <a:r>
                  <a:rPr lang="en-US" altLang="zh-CN" dirty="0">
                    <a:latin typeface="Comic Sans MS" pitchFamily="66" charset="0"/>
                  </a:rPr>
                  <a:t> of state variables from data? </a:t>
                </a:r>
                <a:endParaRPr lang="en-US" altLang="zh-CN" sz="1600" dirty="0">
                  <a:latin typeface="Comic Sans MS" pitchFamily="66" charset="0"/>
                </a:endParaRPr>
              </a:p>
              <a:p>
                <a:pPr algn="just"/>
                <a:endParaRPr lang="en-US" altLang="zh-CN" sz="1600" dirty="0">
                  <a:latin typeface="Comic Sans MS" pitchFamily="66" charset="0"/>
                </a:endParaRPr>
              </a:p>
              <a:p>
                <a:pPr marL="285750" indent="-285750" algn="just">
                  <a:buFont typeface="Arial" panose="020B0604020202020204" pitchFamily="34" charset="0"/>
                  <a:buChar char="•"/>
                </a:pPr>
                <a:r>
                  <a:rPr lang="en-US" altLang="zh-CN" sz="1600" dirty="0">
                    <a:latin typeface="Comic Sans MS" pitchFamily="66" charset="0"/>
                  </a:rPr>
                  <a:t>Learn the true dynamics of </a:t>
                </a:r>
                <a14:m>
                  <m:oMath xmlns:m="http://schemas.openxmlformats.org/officeDocument/2006/math">
                    <m:r>
                      <m:rPr>
                        <m:sty m:val="p"/>
                      </m:rPr>
                      <a:rPr lang="el-GR" altLang="zh-CN" sz="1600" i="1" smtClean="0">
                        <a:solidFill>
                          <a:srgbClr val="FF0000"/>
                        </a:solidFill>
                        <a:latin typeface="Cambria Math" panose="02040503050406030204" pitchFamily="18" charset="0"/>
                        <a:ea typeface="Cambria Math" panose="02040503050406030204" pitchFamily="18" charset="0"/>
                      </a:rPr>
                      <m:t>Φ</m:t>
                    </m:r>
                  </m:oMath>
                </a14:m>
                <a:r>
                  <a:rPr lang="en-US" altLang="zh-CN" sz="1600" dirty="0">
                    <a:latin typeface="Comic Sans MS" pitchFamily="66" charset="0"/>
                  </a:rPr>
                  <a:t> from data? </a:t>
                </a:r>
              </a:p>
            </p:txBody>
          </p:sp>
        </mc:Choice>
        <mc:Fallback xmlns="">
          <p:sp>
            <p:nvSpPr>
              <p:cNvPr id="15" name="TextBox 14">
                <a:extLst>
                  <a:ext uri="{FF2B5EF4-FFF2-40B4-BE49-F238E27FC236}">
                    <a16:creationId xmlns:a16="http://schemas.microsoft.com/office/drawing/2014/main" id="{F1764F2A-5864-4220-ABD1-08CCA3768A6C}"/>
                  </a:ext>
                </a:extLst>
              </p:cNvPr>
              <p:cNvSpPr txBox="1">
                <a:spLocks noRot="1" noChangeAspect="1" noMove="1" noResize="1" noEditPoints="1" noAdjustHandles="1" noChangeArrowheads="1" noChangeShapeType="1" noTextEdit="1"/>
              </p:cNvSpPr>
              <p:nvPr/>
            </p:nvSpPr>
            <p:spPr>
              <a:xfrm>
                <a:off x="1657560" y="5517224"/>
                <a:ext cx="9144000" cy="886205"/>
              </a:xfrm>
              <a:prstGeom prst="rect">
                <a:avLst/>
              </a:prstGeom>
              <a:blipFill>
                <a:blip r:embed="rId5"/>
                <a:stretch>
                  <a:fillRect l="-399" t="-2041" b="-8163"/>
                </a:stretch>
              </a:blipFill>
              <a:ln>
                <a:solidFill>
                  <a:schemeClr val="tx1"/>
                </a:solidFill>
              </a:ln>
            </p:spPr>
            <p:txBody>
              <a:bodyPr/>
              <a:lstStyle/>
              <a:p>
                <a:r>
                  <a:rPr lang="zh-CN" altLang="en-US">
                    <a:noFill/>
                  </a:rPr>
                  <a:t> </a:t>
                </a:r>
              </a:p>
            </p:txBody>
          </p:sp>
        </mc:Fallback>
      </mc:AlternateContent>
      <p:sp>
        <p:nvSpPr>
          <p:cNvPr id="16" name="TextBox 15">
            <a:extLst>
              <a:ext uri="{FF2B5EF4-FFF2-40B4-BE49-F238E27FC236}">
                <a16:creationId xmlns:a16="http://schemas.microsoft.com/office/drawing/2014/main" id="{A76BA308-3B60-4299-9DD7-4F860C59237B}"/>
              </a:ext>
            </a:extLst>
          </p:cNvPr>
          <p:cNvSpPr txBox="1"/>
          <p:nvPr/>
        </p:nvSpPr>
        <p:spPr>
          <a:xfrm>
            <a:off x="4143135" y="5167250"/>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Can we</a:t>
            </a:r>
          </a:p>
        </p:txBody>
      </p:sp>
      <p:sp>
        <p:nvSpPr>
          <p:cNvPr id="18" name="TextBox 17">
            <a:extLst>
              <a:ext uri="{FF2B5EF4-FFF2-40B4-BE49-F238E27FC236}">
                <a16:creationId xmlns:a16="http://schemas.microsoft.com/office/drawing/2014/main" id="{741F3A4B-6AAA-4006-9EB7-D30938FD56BD}"/>
              </a:ext>
            </a:extLst>
          </p:cNvPr>
          <p:cNvSpPr txBox="1"/>
          <p:nvPr/>
        </p:nvSpPr>
        <p:spPr>
          <a:xfrm>
            <a:off x="181574" y="6488668"/>
            <a:ext cx="11167744" cy="369332"/>
          </a:xfrm>
          <a:prstGeom prst="rect">
            <a:avLst/>
          </a:prstGeom>
          <a:noFill/>
        </p:spPr>
        <p:txBody>
          <a:bodyPr wrap="square">
            <a:spAutoFit/>
          </a:bodyPr>
          <a:lstStyle/>
          <a:p>
            <a:r>
              <a:rPr lang="en-GB" dirty="0"/>
              <a:t>Liu, B., Trautner, M., Stuart, A.M. and Bhattacharya, K., 2023. </a:t>
            </a:r>
          </a:p>
        </p:txBody>
      </p:sp>
    </p:spTree>
    <p:extLst>
      <p:ext uri="{BB962C8B-B14F-4D97-AF65-F5344CB8AC3E}">
        <p14:creationId xmlns:p14="http://schemas.microsoft.com/office/powerpoint/2010/main" val="1259312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FE1764-27E3-7220-E7DA-BECC72649EB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3058C68-EC8E-E658-1F22-9BD8002D509B}"/>
              </a:ext>
            </a:extLst>
          </p:cNvPr>
          <p:cNvSpPr>
            <a:spLocks noGrp="1"/>
          </p:cNvSpPr>
          <p:nvPr>
            <p:ph type="subTitle" idx="1"/>
          </p:nvPr>
        </p:nvSpPr>
        <p:spPr>
          <a:xfrm>
            <a:off x="1014412" y="233369"/>
            <a:ext cx="10558463" cy="443945"/>
          </a:xfrm>
        </p:spPr>
        <p:txBody>
          <a:bodyPr>
            <a:normAutofit/>
          </a:bodyPr>
          <a:lstStyle/>
          <a:p>
            <a:r>
              <a:rPr lang="en-US" b="1" dirty="0">
                <a:solidFill>
                  <a:srgbClr val="0000FF"/>
                </a:solidFill>
                <a:latin typeface="Comic Sans MS"/>
              </a:rPr>
              <a:t>Recurrent neural operator</a:t>
            </a:r>
          </a:p>
          <a:p>
            <a:endParaRPr lang="en-US"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76B4A8B2-3672-5715-6FB5-ED95B1D121C8}"/>
                  </a:ext>
                </a:extLst>
              </p:cNvPr>
              <p:cNvSpPr txBox="1"/>
              <p:nvPr/>
            </p:nvSpPr>
            <p:spPr>
              <a:xfrm>
                <a:off x="641985" y="1316181"/>
                <a:ext cx="5454015" cy="3795847"/>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sz="1600" dirty="0">
                    <a:latin typeface="Comic Sans MS" panose="030F0702030302020204" pitchFamily="66" charset="0"/>
                  </a:rPr>
                  <a:t>Given input – output sequence </a:t>
                </a:r>
                <a14:m>
                  <m:oMath xmlns:m="http://schemas.openxmlformats.org/officeDocument/2006/math">
                    <m:r>
                      <a:rPr lang="en-US" sz="1600" b="0" i="1" smtClean="0">
                        <a:latin typeface="Cambria Math" panose="02040503050406030204" pitchFamily="18" charset="0"/>
                      </a:rPr>
                      <m:t>{</m:t>
                    </m:r>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𝑡</m:t>
                    </m:r>
                    <m:r>
                      <a:rPr lang="en-US" sz="1600" b="0" i="1" smtClean="0">
                        <a:latin typeface="Cambria Math" panose="02040503050406030204" pitchFamily="18" charset="0"/>
                      </a:rPr>
                      <m:t>),</m:t>
                    </m:r>
                    <m:r>
                      <a:rPr lang="en-US" sz="1600" b="0" i="1" smtClean="0">
                        <a:latin typeface="Cambria Math" panose="02040503050406030204" pitchFamily="18" charset="0"/>
                      </a:rPr>
                      <m:t>𝑦</m:t>
                    </m:r>
                    <m:r>
                      <a:rPr lang="en-US" sz="1600" b="0" i="1" smtClean="0">
                        <a:latin typeface="Cambria Math" panose="02040503050406030204" pitchFamily="18" charset="0"/>
                      </a:rPr>
                      <m:t>(</m:t>
                    </m:r>
                    <m:r>
                      <a:rPr lang="en-US" sz="1600" b="0" i="1" smtClean="0">
                        <a:latin typeface="Cambria Math" panose="02040503050406030204" pitchFamily="18" charset="0"/>
                      </a:rPr>
                      <m:t>𝑡</m:t>
                    </m:r>
                    <m:r>
                      <a:rPr lang="en-US" sz="1600" b="0" i="1" smtClean="0">
                        <a:latin typeface="Cambria Math" panose="02040503050406030204" pitchFamily="18" charset="0"/>
                      </a:rPr>
                      <m:t>);</m:t>
                    </m:r>
                    <m:r>
                      <a:rPr lang="en-US" sz="1600" b="0" i="1" smtClean="0">
                        <a:latin typeface="Cambria Math" panose="02040503050406030204" pitchFamily="18" charset="0"/>
                      </a:rPr>
                      <m:t>𝑡</m:t>
                    </m:r>
                    <m:r>
                      <a:rPr lang="en-US" sz="1600" b="0" i="1" smtClean="0">
                        <a:latin typeface="Cambria Math" panose="02040503050406030204" pitchFamily="18" charset="0"/>
                      </a:rPr>
                      <m:t>=0,1,…,</m:t>
                    </m:r>
                    <m:r>
                      <a:rPr lang="en-US" sz="1600" b="0" i="1" smtClean="0">
                        <a:latin typeface="Cambria Math" panose="02040503050406030204" pitchFamily="18" charset="0"/>
                      </a:rPr>
                      <m:t>𝑇</m:t>
                    </m:r>
                    <m:r>
                      <a:rPr lang="en-US" sz="1600" b="0" i="1" smtClean="0">
                        <a:latin typeface="Cambria Math" panose="02040503050406030204" pitchFamily="18" charset="0"/>
                      </a:rPr>
                      <m:t>}</m:t>
                    </m:r>
                  </m:oMath>
                </a14:m>
                <a:r>
                  <a:rPr lang="en-US" sz="1600" dirty="0">
                    <a:solidFill>
                      <a:schemeClr val="tx1"/>
                    </a:solidFill>
                    <a:latin typeface="Comic Sans MS" panose="030F0702030302020204" pitchFamily="66" charset="0"/>
                  </a:rPr>
                  <a:t> </a:t>
                </a:r>
              </a:p>
              <a:p>
                <a:pPr marL="285750" indent="-285750">
                  <a:spcAft>
                    <a:spcPts val="300"/>
                  </a:spcAft>
                  <a:buFont typeface="Arial" panose="020B0604020202020204" pitchFamily="34" charset="0"/>
                  <a:buChar char="•"/>
                </a:pPr>
                <a:endParaRPr lang="en-US" sz="1600" dirty="0"/>
              </a:p>
              <a:p>
                <a:pPr marL="285750" indent="-285750">
                  <a:spcAft>
                    <a:spcPts val="300"/>
                  </a:spcAft>
                  <a:buFont typeface="Arial" panose="020B0604020202020204" pitchFamily="34" charset="0"/>
                  <a:buChar char="•"/>
                </a:pPr>
                <a14:m>
                  <m:oMath xmlns:m="http://schemas.openxmlformats.org/officeDocument/2006/math">
                    <m:r>
                      <a:rPr lang="en-US" sz="1600" b="0" i="1" smtClean="0">
                        <a:latin typeface="Cambria Math" panose="02040503050406030204" pitchFamily="18" charset="0"/>
                      </a:rPr>
                      <m:t>𝑓</m:t>
                    </m:r>
                    <m:r>
                      <a:rPr lang="en-US" sz="1600" b="0" i="1" smtClean="0">
                        <a:latin typeface="Cambria Math" panose="02040503050406030204" pitchFamily="18" charset="0"/>
                      </a:rPr>
                      <m:t>, </m:t>
                    </m:r>
                    <m:r>
                      <a:rPr lang="en-US" sz="1600" b="0" i="1" smtClean="0">
                        <a:latin typeface="Cambria Math" panose="02040503050406030204" pitchFamily="18" charset="0"/>
                      </a:rPr>
                      <m:t>𝑔</m:t>
                    </m:r>
                  </m:oMath>
                </a14:m>
                <a:r>
                  <a:rPr lang="en-US" sz="1600" dirty="0"/>
                  <a:t> </a:t>
                </a:r>
                <a:r>
                  <a:rPr lang="en-US" sz="1600" dirty="0">
                    <a:latin typeface="Comic Sans MS" panose="030F0702030302020204" pitchFamily="66" charset="0"/>
                  </a:rPr>
                  <a:t>two neural networks </a:t>
                </a:r>
              </a:p>
              <a:p>
                <a:pPr marL="285750" indent="-285750">
                  <a:spcAft>
                    <a:spcPts val="300"/>
                  </a:spcAft>
                  <a:buFont typeface="Arial" panose="020B0604020202020204" pitchFamily="34" charset="0"/>
                  <a:buChar char="•"/>
                </a:pPr>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14:m>
                  <m:oMath xmlns:m="http://schemas.openxmlformats.org/officeDocument/2006/math">
                    <m:r>
                      <a:rPr lang="en-US" sz="1600" b="0" i="1" smtClean="0">
                        <a:latin typeface="Cambria Math" panose="02040503050406030204" pitchFamily="18" charset="0"/>
                      </a:rPr>
                      <m:t>h</m:t>
                    </m:r>
                    <m:r>
                      <a:rPr lang="en-US" sz="1600" b="0" i="1" smtClean="0">
                        <a:latin typeface="Cambria Math" panose="02040503050406030204" pitchFamily="18" charset="0"/>
                      </a:rPr>
                      <m:t>∈</m:t>
                    </m:r>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𝑅</m:t>
                        </m:r>
                      </m:e>
                      <m:sup>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𝑑</m:t>
                            </m:r>
                          </m:e>
                          <m:sub>
                            <m:r>
                              <a:rPr lang="en-US" sz="1600" b="0" i="1" smtClean="0">
                                <a:latin typeface="Cambria Math" panose="02040503050406030204" pitchFamily="18" charset="0"/>
                              </a:rPr>
                              <m:t>h</m:t>
                            </m:r>
                          </m:sub>
                        </m:sSub>
                      </m:sup>
                    </m:sSup>
                  </m:oMath>
                </a14:m>
                <a:r>
                  <a:rPr lang="en-US" sz="1600" dirty="0">
                    <a:latin typeface="Comic Sans MS" panose="030F0702030302020204" pitchFamily="66" charset="0"/>
                  </a:rPr>
                  <a:t> hidden variables</a:t>
                </a:r>
              </a:p>
              <a:p>
                <a:pPr marL="285750" indent="-285750">
                  <a:spcAft>
                    <a:spcPts val="300"/>
                  </a:spcAft>
                  <a:buFont typeface="Arial" panose="020B0604020202020204" pitchFamily="34" charset="0"/>
                  <a:buChar char="•"/>
                </a:pPr>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14:m>
                  <m:oMath xmlns:m="http://schemas.openxmlformats.org/officeDocument/2006/math">
                    <m:r>
                      <a:rPr lang="en-US" sz="1600" b="0" i="1" smtClean="0">
                        <a:solidFill>
                          <a:schemeClr val="tx1"/>
                        </a:solidFill>
                        <a:latin typeface="Cambria Math" panose="02040503050406030204" pitchFamily="18" charset="0"/>
                      </a:rPr>
                      <m:t>h</m:t>
                    </m:r>
                    <m:d>
                      <m:dPr>
                        <m:ctrlPr>
                          <a:rPr lang="en-US" sz="1600" b="0" i="1" smtClean="0">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𝑡</m:t>
                        </m:r>
                        <m:r>
                          <a:rPr lang="en-US" sz="1600" b="0" i="1" smtClean="0">
                            <a:solidFill>
                              <a:schemeClr val="tx1"/>
                            </a:solidFill>
                            <a:latin typeface="Cambria Math" panose="02040503050406030204" pitchFamily="18" charset="0"/>
                          </a:rPr>
                          <m:t>=0</m:t>
                        </m:r>
                      </m:e>
                    </m:d>
                    <m:r>
                      <a:rPr lang="en-US" sz="1600" b="0" i="1" smtClean="0">
                        <a:solidFill>
                          <a:schemeClr val="tx1"/>
                        </a:solidFill>
                        <a:latin typeface="Cambria Math" panose="02040503050406030204" pitchFamily="18" charset="0"/>
                      </a:rPr>
                      <m:t>=0</m:t>
                    </m:r>
                  </m:oMath>
                </a14:m>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endParaRPr lang="en-US" sz="1600" dirty="0"/>
              </a:p>
              <a:p>
                <a:pPr marL="285750" indent="-285750">
                  <a:spcAft>
                    <a:spcPts val="300"/>
                  </a:spcAft>
                  <a:buFont typeface="Arial" panose="020B0604020202020204" pitchFamily="34" charset="0"/>
                  <a:buChar char="•"/>
                </a:pPr>
                <a:r>
                  <a:rPr lang="en-US" sz="1600" dirty="0">
                    <a:latin typeface="Comic Sans MS" panose="030F0702030302020204" pitchFamily="66" charset="0"/>
                  </a:rPr>
                  <a:t>for </a:t>
                </a:r>
                <a14:m>
                  <m:oMath xmlns:m="http://schemas.openxmlformats.org/officeDocument/2006/math">
                    <m:r>
                      <a:rPr lang="en-US" sz="1600" b="0" i="1" smtClean="0">
                        <a:latin typeface="Cambria Math" panose="02040503050406030204" pitchFamily="18" charset="0"/>
                      </a:rPr>
                      <m:t>𝑡</m:t>
                    </m:r>
                    <m:r>
                      <a:rPr lang="en-US" sz="1600" b="0" i="1" smtClean="0">
                        <a:latin typeface="Cambria Math" panose="02040503050406030204" pitchFamily="18" charset="0"/>
                      </a:rPr>
                      <m:t>∈</m:t>
                    </m:r>
                    <m:d>
                      <m:dPr>
                        <m:begChr m:val="{"/>
                        <m:endChr m:val="}"/>
                        <m:ctrlPr>
                          <a:rPr lang="en-US" sz="1600" b="0" i="1" smtClean="0">
                            <a:latin typeface="Cambria Math" panose="02040503050406030204" pitchFamily="18" charset="0"/>
                          </a:rPr>
                        </m:ctrlPr>
                      </m:dPr>
                      <m:e>
                        <m:r>
                          <a:rPr lang="en-US" sz="1600" b="0" i="1" smtClean="0">
                            <a:latin typeface="Cambria Math" panose="02040503050406030204" pitchFamily="18" charset="0"/>
                          </a:rPr>
                          <m:t>0,1,..,</m:t>
                        </m:r>
                        <m:r>
                          <a:rPr lang="en-US" sz="1600" b="0" i="1" smtClean="0">
                            <a:latin typeface="Cambria Math" panose="02040503050406030204" pitchFamily="18" charset="0"/>
                          </a:rPr>
                          <m:t>𝑇</m:t>
                        </m:r>
                      </m:e>
                    </m:d>
                    <m:r>
                      <a:rPr lang="en-US" sz="1600" b="0" i="1" smtClean="0">
                        <a:latin typeface="Cambria Math" panose="02040503050406030204" pitchFamily="18" charset="0"/>
                      </a:rPr>
                      <m:t>: </m:t>
                    </m:r>
                  </m:oMath>
                </a14:m>
                <a:endParaRPr lang="en-US" sz="1600" dirty="0">
                  <a:latin typeface="Comic Sans MS" panose="030F0702030302020204" pitchFamily="66" charset="0"/>
                </a:endParaRPr>
              </a:p>
              <a:p>
                <a:pPr marL="742950" lvl="1" indent="-285750">
                  <a:spcAft>
                    <a:spcPts val="300"/>
                  </a:spcAft>
                  <a:buFont typeface="Arial" panose="020B0604020202020204" pitchFamily="34" charset="0"/>
                  <a:buChar char="•"/>
                </a:pPr>
                <a14:m>
                  <m:oMath xmlns:m="http://schemas.openxmlformats.org/officeDocument/2006/math">
                    <m:r>
                      <a:rPr lang="en-US" sz="1600" i="1" smtClean="0">
                        <a:solidFill>
                          <a:schemeClr val="tx1"/>
                        </a:solidFill>
                        <a:latin typeface="Cambria Math" panose="02040503050406030204" pitchFamily="18" charset="0"/>
                      </a:rPr>
                      <m:t>𝑦</m:t>
                    </m:r>
                    <m:r>
                      <a:rPr lang="en-US" sz="1600" i="1" smtClean="0">
                        <a:solidFill>
                          <a:schemeClr val="tx1"/>
                        </a:solidFill>
                        <a:latin typeface="Cambria Math" panose="02040503050406030204" pitchFamily="18" charset="0"/>
                      </a:rPr>
                      <m:t>(</m:t>
                    </m:r>
                    <m:r>
                      <a:rPr lang="en-US" sz="1600" i="1" smtClean="0">
                        <a:solidFill>
                          <a:schemeClr val="tx1"/>
                        </a:solidFill>
                        <a:latin typeface="Cambria Math" panose="02040503050406030204" pitchFamily="18" charset="0"/>
                      </a:rPr>
                      <m:t>𝑡</m:t>
                    </m:r>
                    <m:r>
                      <a:rPr lang="en-US" sz="1600" i="1" smtClean="0">
                        <a:solidFill>
                          <a:schemeClr val="tx1"/>
                        </a:solidFill>
                        <a:latin typeface="Cambria Math" panose="02040503050406030204" pitchFamily="18" charset="0"/>
                      </a:rPr>
                      <m:t>)=</m:t>
                    </m:r>
                    <m:r>
                      <a:rPr lang="en-US" sz="1600" i="1" smtClean="0">
                        <a:solidFill>
                          <a:schemeClr val="tx1"/>
                        </a:solidFill>
                        <a:latin typeface="Cambria Math" panose="02040503050406030204" pitchFamily="18" charset="0"/>
                      </a:rPr>
                      <m:t>𝑔</m:t>
                    </m:r>
                    <m:d>
                      <m:dPr>
                        <m:ctrlPr>
                          <a:rPr lang="en-US" sz="1600" i="1">
                            <a:solidFill>
                              <a:schemeClr val="tx1"/>
                            </a:solidFill>
                            <a:latin typeface="Cambria Math" panose="02040503050406030204" pitchFamily="18" charset="0"/>
                          </a:rPr>
                        </m:ctrlPr>
                      </m:dPr>
                      <m:e>
                        <m:r>
                          <a:rPr lang="en-US" sz="1600" i="1">
                            <a:solidFill>
                              <a:schemeClr val="tx1"/>
                            </a:solidFill>
                            <a:latin typeface="Cambria Math" panose="02040503050406030204" pitchFamily="18" charset="0"/>
                          </a:rPr>
                          <m:t>𝑥</m:t>
                        </m:r>
                        <m:d>
                          <m:dPr>
                            <m:ctrlPr>
                              <a:rPr lang="en-US" sz="1600" i="1">
                                <a:solidFill>
                                  <a:schemeClr val="tx1"/>
                                </a:solidFill>
                                <a:latin typeface="Cambria Math" panose="02040503050406030204" pitchFamily="18" charset="0"/>
                              </a:rPr>
                            </m:ctrlPr>
                          </m:dPr>
                          <m:e>
                            <m:r>
                              <a:rPr lang="en-US" sz="1600" i="1">
                                <a:solidFill>
                                  <a:schemeClr val="tx1"/>
                                </a:solidFill>
                                <a:latin typeface="Cambria Math" panose="02040503050406030204" pitchFamily="18" charset="0"/>
                              </a:rPr>
                              <m:t>𝑡</m:t>
                            </m:r>
                          </m:e>
                        </m:d>
                        <m:r>
                          <a:rPr lang="en-US" sz="1600" i="1">
                            <a:solidFill>
                              <a:schemeClr val="tx1"/>
                            </a:solidFill>
                            <a:latin typeface="Cambria Math" panose="02040503050406030204" pitchFamily="18" charset="0"/>
                          </a:rPr>
                          <m:t>,</m:t>
                        </m:r>
                        <m:r>
                          <a:rPr lang="en-US" sz="1600" b="0" i="1" smtClean="0">
                            <a:solidFill>
                              <a:schemeClr val="tx1"/>
                            </a:solidFill>
                            <a:latin typeface="Cambria Math" panose="02040503050406030204" pitchFamily="18" charset="0"/>
                          </a:rPr>
                          <m:t>h</m:t>
                        </m:r>
                        <m:d>
                          <m:dPr>
                            <m:ctrlPr>
                              <a:rPr lang="en-US" sz="1600" b="0" i="1" smtClean="0">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𝑡</m:t>
                            </m:r>
                          </m:e>
                        </m:d>
                        <m:r>
                          <a:rPr lang="en-US" sz="1600" b="0" i="1" smtClean="0">
                            <a:solidFill>
                              <a:schemeClr val="tx1"/>
                            </a:solidFill>
                            <a:latin typeface="Cambria Math" panose="02040503050406030204" pitchFamily="18" charset="0"/>
                          </a:rPr>
                          <m:t>;</m:t>
                        </m:r>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𝜃</m:t>
                            </m:r>
                          </m:e>
                          <m:sub>
                            <m:r>
                              <a:rPr lang="en-US" sz="1600" b="0" i="1" smtClean="0">
                                <a:solidFill>
                                  <a:schemeClr val="tx1"/>
                                </a:solidFill>
                                <a:latin typeface="Cambria Math" panose="02040503050406030204" pitchFamily="18" charset="0"/>
                              </a:rPr>
                              <m:t>𝑓</m:t>
                            </m:r>
                          </m:sub>
                        </m:sSub>
                      </m:e>
                    </m:d>
                  </m:oMath>
                </a14:m>
                <a:endParaRPr lang="en-US" sz="1600" dirty="0">
                  <a:solidFill>
                    <a:schemeClr val="tx1"/>
                  </a:solidFill>
                  <a:latin typeface="Comic Sans MS" panose="030F0702030302020204" pitchFamily="66" charset="0"/>
                </a:endParaRPr>
              </a:p>
              <a:p>
                <a:pPr marL="742950" lvl="1" indent="-285750">
                  <a:spcAft>
                    <a:spcPts val="300"/>
                  </a:spcAft>
                  <a:buFont typeface="Arial" panose="020B0604020202020204" pitchFamily="34" charset="0"/>
                  <a:buChar char="•"/>
                </a:pPr>
                <a14:m>
                  <m:oMath xmlns:m="http://schemas.openxmlformats.org/officeDocument/2006/math">
                    <m:r>
                      <a:rPr lang="en-US" sz="1600" b="0" i="1" smtClean="0">
                        <a:solidFill>
                          <a:schemeClr val="tx1"/>
                        </a:solidFill>
                        <a:latin typeface="Cambria Math" panose="02040503050406030204" pitchFamily="18" charset="0"/>
                      </a:rPr>
                      <m:t>h</m:t>
                    </m:r>
                    <m:d>
                      <m:dPr>
                        <m:ctrlPr>
                          <a:rPr lang="en-US" sz="1600" b="0" i="1" smtClean="0">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𝑡</m:t>
                        </m:r>
                      </m:e>
                    </m:d>
                    <m:r>
                      <a:rPr lang="en-US" sz="1600" b="0" i="1" smtClean="0">
                        <a:solidFill>
                          <a:schemeClr val="tx1"/>
                        </a:solidFill>
                        <a:latin typeface="Cambria Math" panose="02040503050406030204" pitchFamily="18" charset="0"/>
                      </a:rPr>
                      <m:t>=</m:t>
                    </m:r>
                    <m:r>
                      <a:rPr lang="en-US" sz="1600" i="1" smtClean="0">
                        <a:solidFill>
                          <a:schemeClr val="tx1"/>
                        </a:solidFill>
                        <a:latin typeface="Cambria Math" panose="02040503050406030204" pitchFamily="18" charset="0"/>
                      </a:rPr>
                      <m:t>𝑓</m:t>
                    </m:r>
                    <m:d>
                      <m:dPr>
                        <m:ctrlPr>
                          <a:rPr lang="en-US" sz="1600" i="1">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𝑥</m:t>
                        </m:r>
                        <m:d>
                          <m:dPr>
                            <m:ctrlPr>
                              <a:rPr lang="en-US" sz="1600" b="0" i="1" smtClean="0">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𝑡</m:t>
                            </m:r>
                          </m:e>
                        </m:d>
                        <m:r>
                          <a:rPr lang="en-US" sz="1600" b="0" i="1" smtClean="0">
                            <a:solidFill>
                              <a:schemeClr val="tx1"/>
                            </a:solidFill>
                            <a:latin typeface="Cambria Math" panose="02040503050406030204" pitchFamily="18" charset="0"/>
                          </a:rPr>
                          <m:t>, </m:t>
                        </m:r>
                        <m:r>
                          <a:rPr lang="en-US" sz="1600" b="0" i="1" smtClean="0">
                            <a:solidFill>
                              <a:schemeClr val="tx1"/>
                            </a:solidFill>
                            <a:latin typeface="Cambria Math" panose="02040503050406030204" pitchFamily="18" charset="0"/>
                          </a:rPr>
                          <m:t>h</m:t>
                        </m:r>
                        <m:d>
                          <m:dPr>
                            <m:ctrlPr>
                              <a:rPr lang="en-US" sz="1600" b="0" i="1" smtClean="0">
                                <a:solidFill>
                                  <a:schemeClr val="tx1"/>
                                </a:solidFill>
                                <a:latin typeface="Cambria Math" panose="02040503050406030204" pitchFamily="18" charset="0"/>
                              </a:rPr>
                            </m:ctrlPr>
                          </m:dPr>
                          <m:e>
                            <m:r>
                              <a:rPr lang="en-US" sz="1600" b="0" i="1" smtClean="0">
                                <a:solidFill>
                                  <a:schemeClr val="tx1"/>
                                </a:solidFill>
                                <a:latin typeface="Cambria Math" panose="02040503050406030204" pitchFamily="18" charset="0"/>
                              </a:rPr>
                              <m:t>𝑡</m:t>
                            </m:r>
                            <m:r>
                              <a:rPr lang="en-US" sz="1600" b="0" i="1" smtClean="0">
                                <a:solidFill>
                                  <a:schemeClr val="tx1"/>
                                </a:solidFill>
                                <a:latin typeface="Cambria Math" panose="02040503050406030204" pitchFamily="18" charset="0"/>
                              </a:rPr>
                              <m:t>−1</m:t>
                            </m:r>
                          </m:e>
                        </m:d>
                        <m:r>
                          <a:rPr lang="en-US" sz="1600" b="0" i="1" smtClean="0">
                            <a:solidFill>
                              <a:schemeClr val="tx1"/>
                            </a:solidFill>
                            <a:latin typeface="Cambria Math" panose="02040503050406030204" pitchFamily="18" charset="0"/>
                          </a:rPr>
                          <m:t>;</m:t>
                        </m:r>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𝜃</m:t>
                            </m:r>
                          </m:e>
                          <m:sub>
                            <m:r>
                              <a:rPr lang="en-US" sz="1600" b="0" i="1" smtClean="0">
                                <a:solidFill>
                                  <a:schemeClr val="tx1"/>
                                </a:solidFill>
                                <a:latin typeface="Cambria Math" panose="02040503050406030204" pitchFamily="18" charset="0"/>
                              </a:rPr>
                              <m:t>𝑔</m:t>
                            </m:r>
                          </m:sub>
                        </m:sSub>
                      </m:e>
                    </m:d>
                  </m:oMath>
                </a14:m>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endParaRPr lang="en-US" sz="1600" dirty="0">
                  <a:latin typeface="Comic Sans MS" panose="030F0702030302020204" pitchFamily="66" charset="0"/>
                </a:endParaRPr>
              </a:p>
            </p:txBody>
          </p:sp>
        </mc:Choice>
        <mc:Fallback xmlns="">
          <p:sp>
            <p:nvSpPr>
              <p:cNvPr id="8" name="TextBox 7">
                <a:extLst>
                  <a:ext uri="{FF2B5EF4-FFF2-40B4-BE49-F238E27FC236}">
                    <a16:creationId xmlns:a16="http://schemas.microsoft.com/office/drawing/2014/main" id="{76B4A8B2-3672-5715-6FB5-ED95B1D121C8}"/>
                  </a:ext>
                </a:extLst>
              </p:cNvPr>
              <p:cNvSpPr txBox="1">
                <a:spLocks noRot="1" noChangeAspect="1" noMove="1" noResize="1" noEditPoints="1" noAdjustHandles="1" noChangeArrowheads="1" noChangeShapeType="1" noTextEdit="1"/>
              </p:cNvSpPr>
              <p:nvPr/>
            </p:nvSpPr>
            <p:spPr>
              <a:xfrm>
                <a:off x="641985" y="1316181"/>
                <a:ext cx="5454015" cy="3795847"/>
              </a:xfrm>
              <a:prstGeom prst="rect">
                <a:avLst/>
              </a:prstGeom>
              <a:blipFill>
                <a:blip r:embed="rId3"/>
                <a:stretch>
                  <a:fillRect l="-334" t="-160"/>
                </a:stretch>
              </a:blipFill>
              <a:ln w="19050">
                <a:solidFill>
                  <a:schemeClr val="tx1"/>
                </a:solidFill>
              </a:ln>
            </p:spPr>
            <p:txBody>
              <a:bodyPr/>
              <a:lstStyle/>
              <a:p>
                <a:r>
                  <a:rPr lang="en-US">
                    <a:noFill/>
                  </a:rPr>
                  <a:t> </a:t>
                </a:r>
              </a:p>
            </p:txBody>
          </p:sp>
        </mc:Fallback>
      </mc:AlternateContent>
      <p:sp>
        <p:nvSpPr>
          <p:cNvPr id="9" name="Subtitle 2">
            <a:extLst>
              <a:ext uri="{FF2B5EF4-FFF2-40B4-BE49-F238E27FC236}">
                <a16:creationId xmlns:a16="http://schemas.microsoft.com/office/drawing/2014/main" id="{67E92968-4562-C9D3-EE66-4C6C6A252239}"/>
              </a:ext>
            </a:extLst>
          </p:cNvPr>
          <p:cNvSpPr txBox="1">
            <a:spLocks/>
          </p:cNvSpPr>
          <p:nvPr/>
        </p:nvSpPr>
        <p:spPr>
          <a:xfrm>
            <a:off x="1014412" y="774775"/>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000" dirty="0">
              <a:solidFill>
                <a:srgbClr val="FF0000"/>
              </a:solidFill>
            </a:endParaRPr>
          </a:p>
        </p:txBody>
      </p:sp>
      <p:sp>
        <p:nvSpPr>
          <p:cNvPr id="6" name="Slide Number Placeholder 5">
            <a:extLst>
              <a:ext uri="{FF2B5EF4-FFF2-40B4-BE49-F238E27FC236}">
                <a16:creationId xmlns:a16="http://schemas.microsoft.com/office/drawing/2014/main" id="{83E402C6-39C8-81AA-5AA8-C08AA28BCA50}"/>
              </a:ext>
            </a:extLst>
          </p:cNvPr>
          <p:cNvSpPr>
            <a:spLocks noGrp="1"/>
          </p:cNvSpPr>
          <p:nvPr>
            <p:ph type="sldNum" sz="quarter" idx="12"/>
          </p:nvPr>
        </p:nvSpPr>
        <p:spPr/>
        <p:txBody>
          <a:bodyPr/>
          <a:lstStyle/>
          <a:p>
            <a:fld id="{49D7BDA8-E565-4019-A569-88F97920E6FB}" type="slidenum">
              <a:rPr lang="en-US" smtClean="0"/>
              <a:t>26</a:t>
            </a:fld>
            <a:endParaRPr lang="en-US"/>
          </a:p>
        </p:txBody>
      </p:sp>
      <p:sp>
        <p:nvSpPr>
          <p:cNvPr id="2" name="Rectangle 16">
            <a:extLst>
              <a:ext uri="{FF2B5EF4-FFF2-40B4-BE49-F238E27FC236}">
                <a16:creationId xmlns:a16="http://schemas.microsoft.com/office/drawing/2014/main" id="{91994F4C-3EF3-4DAC-523D-47EB9D9D51DB}"/>
              </a:ext>
            </a:extLst>
          </p:cNvPr>
          <p:cNvSpPr>
            <a:spLocks noChangeArrowheads="1"/>
          </p:cNvSpPr>
          <p:nvPr/>
        </p:nvSpPr>
        <p:spPr bwMode="auto">
          <a:xfrm>
            <a:off x="1208604" y="774775"/>
            <a:ext cx="4320776" cy="430887"/>
          </a:xfrm>
          <a:prstGeom prst="rect">
            <a:avLst/>
          </a:prstGeom>
          <a:noFill/>
          <a:ln w="9525">
            <a:noFill/>
            <a:miter lim="800000"/>
            <a:headEnd/>
            <a:tailEnd/>
          </a:ln>
        </p:spPr>
        <p:txBody>
          <a:bodyPr wrap="square">
            <a:spAutoFit/>
          </a:bodyPr>
          <a:lstStyle/>
          <a:p>
            <a:pPr algn="ctr"/>
            <a:r>
              <a:rPr lang="en-US" sz="2200" dirty="0">
                <a:solidFill>
                  <a:srgbClr val="FF0000"/>
                </a:solidFill>
                <a:latin typeface="Comic Sans MS" pitchFamily="66" charset="0"/>
              </a:rPr>
              <a:t>Recurrent neural network</a:t>
            </a:r>
          </a:p>
        </p:txBody>
      </p:sp>
      <p:sp>
        <p:nvSpPr>
          <p:cNvPr id="4" name="Rectangle 16">
            <a:extLst>
              <a:ext uri="{FF2B5EF4-FFF2-40B4-BE49-F238E27FC236}">
                <a16:creationId xmlns:a16="http://schemas.microsoft.com/office/drawing/2014/main" id="{539996C6-1845-C85D-94F7-B3ECBCCECA7B}"/>
              </a:ext>
            </a:extLst>
          </p:cNvPr>
          <p:cNvSpPr>
            <a:spLocks noChangeArrowheads="1"/>
          </p:cNvSpPr>
          <p:nvPr/>
        </p:nvSpPr>
        <p:spPr bwMode="auto">
          <a:xfrm>
            <a:off x="6915388" y="781303"/>
            <a:ext cx="4320776" cy="430887"/>
          </a:xfrm>
          <a:prstGeom prst="rect">
            <a:avLst/>
          </a:prstGeom>
          <a:noFill/>
          <a:ln w="9525">
            <a:noFill/>
            <a:miter lim="800000"/>
            <a:headEnd/>
            <a:tailEnd/>
          </a:ln>
        </p:spPr>
        <p:txBody>
          <a:bodyPr wrap="square">
            <a:spAutoFit/>
          </a:bodyPr>
          <a:lstStyle/>
          <a:p>
            <a:pPr algn="ctr"/>
            <a:r>
              <a:rPr lang="en-US" sz="2200" dirty="0">
                <a:solidFill>
                  <a:srgbClr val="FF0000"/>
                </a:solidFill>
                <a:latin typeface="Comic Sans MS" pitchFamily="66" charset="0"/>
              </a:rPr>
              <a:t>Recurrent neural operator</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FDAE2F7-E90C-9CB8-6930-C319D1A0188A}"/>
                  </a:ext>
                </a:extLst>
              </p:cNvPr>
              <p:cNvSpPr txBox="1"/>
              <p:nvPr/>
            </p:nvSpPr>
            <p:spPr>
              <a:xfrm>
                <a:off x="6515576" y="1316181"/>
                <a:ext cx="5120400" cy="3809313"/>
              </a:xfrm>
              <a:prstGeom prst="rect">
                <a:avLst/>
              </a:prstGeom>
              <a:noFill/>
              <a:ln w="19050">
                <a:solidFill>
                  <a:schemeClr val="tx1"/>
                </a:solidFill>
              </a:ln>
            </p:spPr>
            <p:txBody>
              <a:bodyPr wrap="square" rtlCol="0">
                <a:spAutoFit/>
              </a:bodyPr>
              <a:lstStyle/>
              <a:p>
                <a:pPr marL="285750" indent="-285750">
                  <a:spcAft>
                    <a:spcPts val="300"/>
                  </a:spcAft>
                  <a:buFont typeface="Arial" panose="020B0604020202020204" pitchFamily="34" charset="0"/>
                  <a:buChar char="•"/>
                </a:pPr>
                <a:r>
                  <a:rPr lang="en-US" sz="1600" dirty="0">
                    <a:latin typeface="Comic Sans MS" panose="030F0702030302020204" pitchFamily="66" charset="0"/>
                  </a:rPr>
                  <a:t>Given input – output sequence </a:t>
                </a:r>
                <a14:m>
                  <m:oMath xmlns:m="http://schemas.openxmlformats.org/officeDocument/2006/math">
                    <m:r>
                      <a:rPr lang="en-US" sz="1600" i="1">
                        <a:latin typeface="Cambria Math" panose="02040503050406030204" pitchFamily="18" charset="0"/>
                      </a:rPr>
                      <m:t>{</m:t>
                    </m:r>
                    <m:r>
                      <a:rPr lang="en-US" sz="1600" i="1">
                        <a:latin typeface="Cambria Math" panose="02040503050406030204" pitchFamily="18" charset="0"/>
                      </a:rPr>
                      <m:t>𝑥</m:t>
                    </m:r>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m:t>
                    </m:r>
                    <m:r>
                      <a:rPr lang="en-US" sz="1600" i="1">
                        <a:latin typeface="Cambria Math" panose="02040503050406030204" pitchFamily="18" charset="0"/>
                      </a:rPr>
                      <m:t>𝑦</m:t>
                    </m:r>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=0,1,…,</m:t>
                    </m:r>
                    <m:r>
                      <a:rPr lang="en-US" sz="1600" i="1">
                        <a:latin typeface="Cambria Math" panose="02040503050406030204" pitchFamily="18" charset="0"/>
                      </a:rPr>
                      <m:t>𝑇</m:t>
                    </m:r>
                    <m:r>
                      <a:rPr lang="en-US" sz="1600" i="1">
                        <a:latin typeface="Cambria Math" panose="02040503050406030204" pitchFamily="18" charset="0"/>
                      </a:rPr>
                      <m:t>}</m:t>
                    </m:r>
                  </m:oMath>
                </a14:m>
                <a:r>
                  <a:rPr lang="en-US" sz="1600" dirty="0">
                    <a:latin typeface="Comic Sans MS" panose="030F0702030302020204" pitchFamily="66" charset="0"/>
                  </a:rPr>
                  <a:t> </a:t>
                </a:r>
              </a:p>
              <a:p>
                <a:pPr marL="285750" indent="-285750">
                  <a:spcAft>
                    <a:spcPts val="300"/>
                  </a:spcAft>
                  <a:buFont typeface="Arial" panose="020B0604020202020204" pitchFamily="34" charset="0"/>
                  <a:buChar char="•"/>
                </a:pPr>
                <a:endParaRPr lang="en-US" sz="1600" dirty="0"/>
              </a:p>
              <a:p>
                <a:pPr marL="285750" indent="-285750">
                  <a:spcAft>
                    <a:spcPts val="300"/>
                  </a:spcAft>
                  <a:buFont typeface="Arial" panose="020B0604020202020204" pitchFamily="34" charset="0"/>
                  <a:buChar char="•"/>
                </a:pPr>
                <a14:m>
                  <m:oMath xmlns:m="http://schemas.openxmlformats.org/officeDocument/2006/math">
                    <m:r>
                      <a:rPr lang="en-US" sz="1600" i="1">
                        <a:latin typeface="Cambria Math" panose="02040503050406030204" pitchFamily="18" charset="0"/>
                      </a:rPr>
                      <m:t>𝑓</m:t>
                    </m:r>
                    <m:r>
                      <a:rPr lang="en-US" sz="1600" i="1">
                        <a:latin typeface="Cambria Math" panose="02040503050406030204" pitchFamily="18" charset="0"/>
                      </a:rPr>
                      <m:t>, </m:t>
                    </m:r>
                    <m:r>
                      <a:rPr lang="en-US" sz="1600" i="1">
                        <a:latin typeface="Cambria Math" panose="02040503050406030204" pitchFamily="18" charset="0"/>
                      </a:rPr>
                      <m:t>𝑔</m:t>
                    </m:r>
                  </m:oMath>
                </a14:m>
                <a:r>
                  <a:rPr lang="en-US" sz="1600" dirty="0"/>
                  <a:t> </a:t>
                </a:r>
                <a:r>
                  <a:rPr lang="en-US" sz="1600" dirty="0">
                    <a:latin typeface="Comic Sans MS" panose="030F0702030302020204" pitchFamily="66" charset="0"/>
                  </a:rPr>
                  <a:t>two neural networks </a:t>
                </a:r>
              </a:p>
              <a:p>
                <a:pPr marL="285750" indent="-285750">
                  <a:spcAft>
                    <a:spcPts val="300"/>
                  </a:spcAft>
                  <a:buFont typeface="Arial" panose="020B0604020202020204" pitchFamily="34" charset="0"/>
                  <a:buChar char="•"/>
                </a:pPr>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14:m>
                  <m:oMath xmlns:m="http://schemas.openxmlformats.org/officeDocument/2006/math">
                    <m:r>
                      <a:rPr lang="en-US" sz="1600" b="0" i="1" smtClean="0">
                        <a:latin typeface="Cambria Math" panose="02040503050406030204" pitchFamily="18" charset="0"/>
                      </a:rPr>
                      <m:t>𝜉</m:t>
                    </m:r>
                    <m:r>
                      <a:rPr lang="en-US" sz="1600" i="1">
                        <a:latin typeface="Cambria Math" panose="02040503050406030204" pitchFamily="18" charset="0"/>
                      </a:rPr>
                      <m:t>∈</m:t>
                    </m:r>
                    <m:sSup>
                      <m:sSupPr>
                        <m:ctrlPr>
                          <a:rPr lang="en-US" sz="1600" i="1">
                            <a:latin typeface="Cambria Math" panose="02040503050406030204" pitchFamily="18" charset="0"/>
                          </a:rPr>
                        </m:ctrlPr>
                      </m:sSupPr>
                      <m:e>
                        <m:r>
                          <a:rPr lang="en-US" sz="1600" i="1">
                            <a:latin typeface="Cambria Math" panose="02040503050406030204" pitchFamily="18" charset="0"/>
                          </a:rPr>
                          <m:t>𝑅</m:t>
                        </m:r>
                      </m:e>
                      <m:sup>
                        <m:sSub>
                          <m:sSubPr>
                            <m:ctrlPr>
                              <a:rPr lang="en-US" sz="1600" i="1">
                                <a:latin typeface="Cambria Math" panose="02040503050406030204" pitchFamily="18" charset="0"/>
                              </a:rPr>
                            </m:ctrlPr>
                          </m:sSubPr>
                          <m:e>
                            <m:r>
                              <a:rPr lang="en-US" sz="1600" i="1">
                                <a:latin typeface="Cambria Math" panose="02040503050406030204" pitchFamily="18" charset="0"/>
                              </a:rPr>
                              <m:t>𝑑</m:t>
                            </m:r>
                          </m:e>
                          <m:sub>
                            <m:r>
                              <m:rPr>
                                <m:lit/>
                              </m:rPr>
                              <a:rPr lang="en-US" sz="1600" b="0" i="1" smtClean="0">
                                <a:latin typeface="Cambria Math" panose="02040503050406030204" pitchFamily="18" charset="0"/>
                              </a:rPr>
                              <m:t> </m:t>
                            </m:r>
                            <m:r>
                              <a:rPr lang="en-US" sz="1600" b="0" i="1" smtClean="0">
                                <a:latin typeface="Cambria Math" panose="02040503050406030204" pitchFamily="18" charset="0"/>
                              </a:rPr>
                              <m:t>𝜉</m:t>
                            </m:r>
                          </m:sub>
                        </m:sSub>
                      </m:sup>
                    </m:sSup>
                  </m:oMath>
                </a14:m>
                <a:r>
                  <a:rPr lang="en-US" sz="1600" dirty="0">
                    <a:latin typeface="Comic Sans MS" panose="030F0702030302020204" pitchFamily="66" charset="0"/>
                  </a:rPr>
                  <a:t> hidden variables</a:t>
                </a:r>
              </a:p>
              <a:p>
                <a:pPr marL="285750" indent="-285750">
                  <a:spcAft>
                    <a:spcPts val="300"/>
                  </a:spcAft>
                  <a:buFont typeface="Arial" panose="020B0604020202020204" pitchFamily="34" charset="0"/>
                  <a:buChar char="•"/>
                </a:pPr>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14:m>
                  <m:oMath xmlns:m="http://schemas.openxmlformats.org/officeDocument/2006/math">
                    <m:r>
                      <a:rPr lang="en-US" sz="1600" i="1" smtClean="0">
                        <a:latin typeface="Cambria Math" panose="02040503050406030204" pitchFamily="18" charset="0"/>
                      </a:rPr>
                      <m:t>𝜉</m:t>
                    </m:r>
                    <m:d>
                      <m:dPr>
                        <m:ctrlPr>
                          <a:rPr lang="en-US" sz="1600" i="1">
                            <a:latin typeface="Cambria Math" panose="02040503050406030204" pitchFamily="18" charset="0"/>
                          </a:rPr>
                        </m:ctrlPr>
                      </m:dPr>
                      <m:e>
                        <m:r>
                          <a:rPr lang="en-US" sz="1600" i="1">
                            <a:latin typeface="Cambria Math" panose="02040503050406030204" pitchFamily="18" charset="0"/>
                          </a:rPr>
                          <m:t>𝑡</m:t>
                        </m:r>
                        <m:r>
                          <a:rPr lang="en-US" sz="1600" i="1">
                            <a:latin typeface="Cambria Math" panose="02040503050406030204" pitchFamily="18" charset="0"/>
                          </a:rPr>
                          <m:t>=0</m:t>
                        </m:r>
                      </m:e>
                    </m:d>
                    <m:r>
                      <a:rPr lang="en-US" sz="1600" i="1">
                        <a:latin typeface="Cambria Math" panose="02040503050406030204" pitchFamily="18" charset="0"/>
                      </a:rPr>
                      <m:t>=0</m:t>
                    </m:r>
                  </m:oMath>
                </a14:m>
                <a:endParaRPr lang="en-US" sz="1600" dirty="0">
                  <a:latin typeface="Comic Sans MS" panose="030F0702030302020204" pitchFamily="66" charset="0"/>
                </a:endParaRPr>
              </a:p>
              <a:p>
                <a:pPr marL="285750" indent="-285750">
                  <a:spcAft>
                    <a:spcPts val="300"/>
                  </a:spcAft>
                  <a:buFont typeface="Arial" panose="020B0604020202020204" pitchFamily="34" charset="0"/>
                  <a:buChar char="•"/>
                </a:pPr>
                <a:endParaRPr lang="en-US" sz="1600" dirty="0"/>
              </a:p>
              <a:p>
                <a:pPr marL="285750" indent="-285750">
                  <a:spcAft>
                    <a:spcPts val="300"/>
                  </a:spcAft>
                  <a:buFont typeface="Arial" panose="020B0604020202020204" pitchFamily="34" charset="0"/>
                  <a:buChar char="•"/>
                </a:pPr>
                <a:r>
                  <a:rPr lang="en-US" sz="1600" dirty="0">
                    <a:latin typeface="Comic Sans MS" panose="030F0702030302020204" pitchFamily="66" charset="0"/>
                  </a:rPr>
                  <a:t>for </a:t>
                </a:r>
                <a14:m>
                  <m:oMath xmlns:m="http://schemas.openxmlformats.org/officeDocument/2006/math">
                    <m:r>
                      <a:rPr lang="en-US" sz="1600" i="1">
                        <a:latin typeface="Cambria Math" panose="02040503050406030204" pitchFamily="18" charset="0"/>
                      </a:rPr>
                      <m:t>𝑡</m:t>
                    </m:r>
                    <m:r>
                      <a:rPr lang="en-US" sz="1600" i="1">
                        <a:latin typeface="Cambria Math" panose="02040503050406030204" pitchFamily="18" charset="0"/>
                      </a:rPr>
                      <m:t>∈</m:t>
                    </m:r>
                    <m:d>
                      <m:dPr>
                        <m:begChr m:val="{"/>
                        <m:endChr m:val="}"/>
                        <m:ctrlPr>
                          <a:rPr lang="en-US" sz="1600" i="1">
                            <a:latin typeface="Cambria Math" panose="02040503050406030204" pitchFamily="18" charset="0"/>
                          </a:rPr>
                        </m:ctrlPr>
                      </m:dPr>
                      <m:e>
                        <m:r>
                          <a:rPr lang="en-US" sz="1600" i="1">
                            <a:latin typeface="Cambria Math" panose="02040503050406030204" pitchFamily="18" charset="0"/>
                          </a:rPr>
                          <m:t>0,1,..,</m:t>
                        </m:r>
                        <m:r>
                          <a:rPr lang="en-US" sz="1600" i="1">
                            <a:latin typeface="Cambria Math" panose="02040503050406030204" pitchFamily="18" charset="0"/>
                          </a:rPr>
                          <m:t>𝑇</m:t>
                        </m:r>
                      </m:e>
                    </m:d>
                    <m:r>
                      <a:rPr lang="en-US" sz="1600" i="1">
                        <a:latin typeface="Cambria Math" panose="02040503050406030204" pitchFamily="18" charset="0"/>
                      </a:rPr>
                      <m:t>: </m:t>
                    </m:r>
                  </m:oMath>
                </a14:m>
                <a:endParaRPr lang="en-US" sz="1600" dirty="0">
                  <a:latin typeface="Comic Sans MS" panose="030F0702030302020204" pitchFamily="66" charset="0"/>
                </a:endParaRPr>
              </a:p>
              <a:p>
                <a:pPr marL="742950" lvl="1" indent="-285750">
                  <a:spcAft>
                    <a:spcPts val="300"/>
                  </a:spcAft>
                  <a:buFont typeface="Arial" panose="020B0604020202020204" pitchFamily="34" charset="0"/>
                  <a:buChar char="•"/>
                </a:pPr>
                <a14:m>
                  <m:oMath xmlns:m="http://schemas.openxmlformats.org/officeDocument/2006/math">
                    <m:r>
                      <a:rPr lang="en-US" sz="1600" i="1">
                        <a:latin typeface="Cambria Math" panose="02040503050406030204" pitchFamily="18" charset="0"/>
                      </a:rPr>
                      <m:t>𝑦</m:t>
                    </m:r>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m:t>
                    </m:r>
                    <m:r>
                      <a:rPr lang="en-US" sz="1600" i="1">
                        <a:latin typeface="Cambria Math" panose="02040503050406030204" pitchFamily="18" charset="0"/>
                      </a:rPr>
                      <m:t>𝑔</m:t>
                    </m:r>
                    <m:d>
                      <m:dPr>
                        <m:ctrlPr>
                          <a:rPr lang="en-US" sz="1600" i="1">
                            <a:latin typeface="Cambria Math" panose="02040503050406030204" pitchFamily="18" charset="0"/>
                          </a:rPr>
                        </m:ctrlPr>
                      </m:dPr>
                      <m:e>
                        <m:r>
                          <a:rPr lang="en-US" sz="1600" i="1">
                            <a:latin typeface="Cambria Math" panose="02040503050406030204" pitchFamily="18" charset="0"/>
                          </a:rPr>
                          <m:t>𝑥</m:t>
                        </m:r>
                        <m:d>
                          <m:dPr>
                            <m:ctrlPr>
                              <a:rPr lang="en-US" sz="1600" i="1">
                                <a:latin typeface="Cambria Math" panose="02040503050406030204" pitchFamily="18" charset="0"/>
                              </a:rPr>
                            </m:ctrlPr>
                          </m:dPr>
                          <m:e>
                            <m:r>
                              <a:rPr lang="en-US" sz="1600" i="1">
                                <a:latin typeface="Cambria Math" panose="02040503050406030204" pitchFamily="18" charset="0"/>
                              </a:rPr>
                              <m:t>𝑡</m:t>
                            </m:r>
                          </m:e>
                        </m:d>
                        <m:r>
                          <a:rPr lang="en-US" sz="1600" i="1">
                            <a:latin typeface="Cambria Math" panose="02040503050406030204" pitchFamily="18" charset="0"/>
                          </a:rPr>
                          <m:t>,</m:t>
                        </m:r>
                        <m:r>
                          <a:rPr lang="en-US" sz="1600" b="0" i="1" smtClean="0">
                            <a:latin typeface="Cambria Math" panose="02040503050406030204" pitchFamily="18" charset="0"/>
                          </a:rPr>
                          <m:t>𝜉</m:t>
                        </m:r>
                        <m:d>
                          <m:dPr>
                            <m:ctrlPr>
                              <a:rPr lang="en-US" sz="1600" i="1">
                                <a:latin typeface="Cambria Math" panose="02040503050406030204" pitchFamily="18" charset="0"/>
                              </a:rPr>
                            </m:ctrlPr>
                          </m:dPr>
                          <m:e>
                            <m:r>
                              <a:rPr lang="en-US" sz="1600" i="1">
                                <a:latin typeface="Cambria Math" panose="02040503050406030204" pitchFamily="18" charset="0"/>
                              </a:rPr>
                              <m:t>𝑡</m:t>
                            </m:r>
                          </m:e>
                        </m:d>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𝜃</m:t>
                            </m:r>
                          </m:e>
                          <m:sub>
                            <m:r>
                              <a:rPr lang="en-US" sz="1600" i="1">
                                <a:latin typeface="Cambria Math" panose="02040503050406030204" pitchFamily="18" charset="0"/>
                              </a:rPr>
                              <m:t>𝑓</m:t>
                            </m:r>
                          </m:sub>
                        </m:sSub>
                      </m:e>
                    </m:d>
                  </m:oMath>
                </a14:m>
                <a:endParaRPr lang="en-US" sz="1600" dirty="0">
                  <a:latin typeface="Comic Sans MS" panose="030F0702030302020204" pitchFamily="66" charset="0"/>
                </a:endParaRPr>
              </a:p>
              <a:p>
                <a:pPr marL="742950" lvl="1" indent="-285750">
                  <a:spcAft>
                    <a:spcPts val="300"/>
                  </a:spcAft>
                  <a:buFont typeface="Arial" panose="020B0604020202020204" pitchFamily="34" charset="0"/>
                  <a:buChar char="•"/>
                </a:pPr>
                <a14:m>
                  <m:oMath xmlns:m="http://schemas.openxmlformats.org/officeDocument/2006/math">
                    <m:acc>
                      <m:accPr>
                        <m:chr m:val="̇"/>
                        <m:ctrlPr>
                          <a:rPr lang="en-US" sz="1600" b="0" i="1" dirty="0" smtClean="0">
                            <a:latin typeface="Cambria Math" panose="02040503050406030204" pitchFamily="18" charset="0"/>
                          </a:rPr>
                        </m:ctrlPr>
                      </m:accPr>
                      <m:e>
                        <m:r>
                          <a:rPr lang="en-US" sz="1600" i="1">
                            <a:latin typeface="Cambria Math" panose="02040503050406030204" pitchFamily="18" charset="0"/>
                          </a:rPr>
                          <m:t>𝜉</m:t>
                        </m:r>
                      </m:e>
                    </m:acc>
                    <m:d>
                      <m:dPr>
                        <m:ctrlPr>
                          <a:rPr lang="en-US" sz="1600" i="1">
                            <a:latin typeface="Cambria Math" panose="02040503050406030204" pitchFamily="18" charset="0"/>
                          </a:rPr>
                        </m:ctrlPr>
                      </m:dPr>
                      <m:e>
                        <m:r>
                          <a:rPr lang="en-US" sz="1600" i="1">
                            <a:latin typeface="Cambria Math" panose="02040503050406030204" pitchFamily="18" charset="0"/>
                          </a:rPr>
                          <m:t>𝑡</m:t>
                        </m:r>
                      </m:e>
                    </m:d>
                    <m:r>
                      <a:rPr lang="en-US" sz="1600" i="1">
                        <a:latin typeface="Cambria Math" panose="02040503050406030204" pitchFamily="18" charset="0"/>
                      </a:rPr>
                      <m:t>=</m:t>
                    </m:r>
                    <m:r>
                      <a:rPr lang="en-US" sz="1600" i="1">
                        <a:latin typeface="Cambria Math" panose="02040503050406030204" pitchFamily="18" charset="0"/>
                      </a:rPr>
                      <m:t>𝑓</m:t>
                    </m:r>
                    <m:d>
                      <m:dPr>
                        <m:ctrlPr>
                          <a:rPr lang="en-US" sz="1600" i="1">
                            <a:latin typeface="Cambria Math" panose="02040503050406030204" pitchFamily="18" charset="0"/>
                          </a:rPr>
                        </m:ctrlPr>
                      </m:dPr>
                      <m:e>
                        <m:r>
                          <a:rPr lang="en-US" sz="1600" i="1">
                            <a:latin typeface="Cambria Math" panose="02040503050406030204" pitchFamily="18" charset="0"/>
                          </a:rPr>
                          <m:t>𝑥</m:t>
                        </m:r>
                        <m:d>
                          <m:dPr>
                            <m:ctrlPr>
                              <a:rPr lang="en-US" sz="1600" i="1">
                                <a:latin typeface="Cambria Math" panose="02040503050406030204" pitchFamily="18" charset="0"/>
                              </a:rPr>
                            </m:ctrlPr>
                          </m:dPr>
                          <m:e>
                            <m:r>
                              <a:rPr lang="en-US" sz="1600" i="1">
                                <a:latin typeface="Cambria Math" panose="02040503050406030204" pitchFamily="18" charset="0"/>
                              </a:rPr>
                              <m:t>𝑡</m:t>
                            </m:r>
                            <m:r>
                              <a:rPr lang="en-US" sz="1600" b="0" i="1" smtClean="0">
                                <a:latin typeface="Cambria Math" panose="02040503050406030204" pitchFamily="18" charset="0"/>
                              </a:rPr>
                              <m:t>−1</m:t>
                            </m:r>
                          </m:e>
                        </m:d>
                        <m:r>
                          <a:rPr lang="en-US" sz="1600" i="1">
                            <a:latin typeface="Cambria Math" panose="02040503050406030204" pitchFamily="18" charset="0"/>
                          </a:rPr>
                          <m:t>, </m:t>
                        </m:r>
                        <m:r>
                          <a:rPr lang="en-US" sz="1600" b="0" i="1" smtClean="0">
                            <a:latin typeface="Cambria Math" panose="02040503050406030204" pitchFamily="18" charset="0"/>
                          </a:rPr>
                          <m:t>𝜉</m:t>
                        </m:r>
                        <m:d>
                          <m:dPr>
                            <m:ctrlPr>
                              <a:rPr lang="en-US" sz="1600" i="1">
                                <a:latin typeface="Cambria Math" panose="02040503050406030204" pitchFamily="18" charset="0"/>
                              </a:rPr>
                            </m:ctrlPr>
                          </m:dPr>
                          <m:e>
                            <m:r>
                              <a:rPr lang="en-US" sz="1600" i="1">
                                <a:latin typeface="Cambria Math" panose="02040503050406030204" pitchFamily="18" charset="0"/>
                              </a:rPr>
                              <m:t>𝑡</m:t>
                            </m:r>
                            <m:r>
                              <a:rPr lang="en-US" sz="1600" i="1">
                                <a:latin typeface="Cambria Math" panose="02040503050406030204" pitchFamily="18" charset="0"/>
                              </a:rPr>
                              <m:t>−1</m:t>
                            </m:r>
                          </m:e>
                        </m:d>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𝜃</m:t>
                            </m:r>
                          </m:e>
                          <m:sub>
                            <m:r>
                              <a:rPr lang="en-US" sz="1600" i="1">
                                <a:latin typeface="Cambria Math" panose="02040503050406030204" pitchFamily="18" charset="0"/>
                              </a:rPr>
                              <m:t>𝑔</m:t>
                            </m:r>
                          </m:sub>
                        </m:sSub>
                      </m:e>
                    </m:d>
                  </m:oMath>
                </a14:m>
                <a:endParaRPr lang="en-US" sz="1600" dirty="0">
                  <a:latin typeface="Comic Sans MS" panose="030F0702030302020204" pitchFamily="66" charset="0"/>
                </a:endParaRPr>
              </a:p>
              <a:p>
                <a:pPr marL="742950" lvl="1" indent="-285750">
                  <a:spcAft>
                    <a:spcPts val="300"/>
                  </a:spcAft>
                  <a:buFont typeface="Arial" panose="020B0604020202020204" pitchFamily="34" charset="0"/>
                  <a:buChar char="•"/>
                </a:pPr>
                <a14:m>
                  <m:oMath xmlns:m="http://schemas.openxmlformats.org/officeDocument/2006/math">
                    <m:r>
                      <a:rPr lang="en-US" sz="1600" b="0" i="1" smtClean="0">
                        <a:solidFill>
                          <a:srgbClr val="FF0000"/>
                        </a:solidFill>
                        <a:latin typeface="Cambria Math" panose="02040503050406030204" pitchFamily="18" charset="0"/>
                      </a:rPr>
                      <m:t>𝜉</m:t>
                    </m:r>
                    <m:d>
                      <m:dPr>
                        <m:ctrlPr>
                          <a:rPr lang="en-US" sz="1600" i="1">
                            <a:solidFill>
                              <a:srgbClr val="FF0000"/>
                            </a:solidFill>
                            <a:latin typeface="Cambria Math" panose="02040503050406030204" pitchFamily="18" charset="0"/>
                          </a:rPr>
                        </m:ctrlPr>
                      </m:dPr>
                      <m:e>
                        <m:r>
                          <a:rPr lang="en-US" sz="1600" i="1">
                            <a:solidFill>
                              <a:srgbClr val="FF0000"/>
                            </a:solidFill>
                            <a:latin typeface="Cambria Math" panose="02040503050406030204" pitchFamily="18" charset="0"/>
                          </a:rPr>
                          <m:t>𝑡</m:t>
                        </m:r>
                      </m:e>
                    </m:d>
                    <m:r>
                      <a:rPr lang="en-US" sz="1600" i="1">
                        <a:solidFill>
                          <a:srgbClr val="FF0000"/>
                        </a:solidFill>
                        <a:latin typeface="Cambria Math" panose="02040503050406030204" pitchFamily="18" charset="0"/>
                      </a:rPr>
                      <m:t>=</m:t>
                    </m:r>
                    <m:r>
                      <a:rPr lang="en-US" sz="1600" i="1">
                        <a:solidFill>
                          <a:srgbClr val="FF0000"/>
                        </a:solidFill>
                        <a:latin typeface="Cambria Math" panose="02040503050406030204" pitchFamily="18" charset="0"/>
                      </a:rPr>
                      <m:t>𝜉</m:t>
                    </m:r>
                    <m:d>
                      <m:dPr>
                        <m:ctrlPr>
                          <a:rPr lang="en-US" sz="1600" i="1">
                            <a:solidFill>
                              <a:srgbClr val="FF0000"/>
                            </a:solidFill>
                            <a:latin typeface="Cambria Math" panose="02040503050406030204" pitchFamily="18" charset="0"/>
                          </a:rPr>
                        </m:ctrlPr>
                      </m:dPr>
                      <m:e>
                        <m:r>
                          <a:rPr lang="en-US" sz="1600" i="1">
                            <a:solidFill>
                              <a:srgbClr val="FF0000"/>
                            </a:solidFill>
                            <a:latin typeface="Cambria Math" panose="02040503050406030204" pitchFamily="18" charset="0"/>
                          </a:rPr>
                          <m:t>𝑡</m:t>
                        </m:r>
                        <m:r>
                          <a:rPr lang="en-US" sz="1600" i="1">
                            <a:solidFill>
                              <a:srgbClr val="FF0000"/>
                            </a:solidFill>
                            <a:latin typeface="Cambria Math" panose="02040503050406030204" pitchFamily="18" charset="0"/>
                          </a:rPr>
                          <m:t>−1</m:t>
                        </m:r>
                      </m:e>
                    </m:d>
                    <m:r>
                      <a:rPr lang="en-US" sz="1600" b="0" i="1" smtClean="0">
                        <a:solidFill>
                          <a:srgbClr val="FF0000"/>
                        </a:solidFill>
                        <a:latin typeface="Cambria Math" panose="02040503050406030204" pitchFamily="18" charset="0"/>
                      </a:rPr>
                      <m:t>+</m:t>
                    </m:r>
                    <m:r>
                      <m:rPr>
                        <m:sty m:val="p"/>
                      </m:rPr>
                      <a:rPr lang="en-US" sz="1600" b="0" i="0" smtClean="0">
                        <a:solidFill>
                          <a:srgbClr val="FF0000"/>
                        </a:solidFill>
                        <a:latin typeface="Cambria Math" panose="02040503050406030204" pitchFamily="18" charset="0"/>
                      </a:rPr>
                      <m:t>Δ</m:t>
                    </m:r>
                    <m:r>
                      <a:rPr lang="en-US" sz="1600" b="0" i="1" smtClean="0">
                        <a:solidFill>
                          <a:srgbClr val="FF0000"/>
                        </a:solidFill>
                        <a:latin typeface="Cambria Math" panose="02040503050406030204" pitchFamily="18" charset="0"/>
                      </a:rPr>
                      <m:t>𝑡</m:t>
                    </m:r>
                    <m:r>
                      <a:rPr lang="en-US" sz="1600" b="0" i="1" smtClean="0">
                        <a:solidFill>
                          <a:srgbClr val="FF0000"/>
                        </a:solidFill>
                        <a:latin typeface="Cambria Math" panose="02040503050406030204" pitchFamily="18" charset="0"/>
                      </a:rPr>
                      <m:t> </m:t>
                    </m:r>
                    <m:acc>
                      <m:accPr>
                        <m:chr m:val="̇"/>
                        <m:ctrlPr>
                          <a:rPr lang="en-US" sz="1600" b="0" i="1" smtClean="0">
                            <a:solidFill>
                              <a:srgbClr val="FF0000"/>
                            </a:solidFill>
                            <a:latin typeface="Cambria Math" panose="02040503050406030204" pitchFamily="18" charset="0"/>
                          </a:rPr>
                        </m:ctrlPr>
                      </m:accPr>
                      <m:e>
                        <m:r>
                          <a:rPr lang="en-US" sz="1600" b="0" i="1" smtClean="0">
                            <a:solidFill>
                              <a:srgbClr val="FF0000"/>
                            </a:solidFill>
                            <a:latin typeface="Cambria Math" panose="02040503050406030204" pitchFamily="18" charset="0"/>
                          </a:rPr>
                          <m:t>𝜉</m:t>
                        </m:r>
                      </m:e>
                    </m:acc>
                    <m:d>
                      <m:dPr>
                        <m:ctrlPr>
                          <a:rPr lang="en-US" sz="1600" b="0" i="1" smtClean="0">
                            <a:solidFill>
                              <a:srgbClr val="FF0000"/>
                            </a:solidFill>
                            <a:latin typeface="Cambria Math" panose="02040503050406030204" pitchFamily="18" charset="0"/>
                          </a:rPr>
                        </m:ctrlPr>
                      </m:dPr>
                      <m:e>
                        <m:r>
                          <a:rPr lang="en-US" sz="1600" b="0" i="1" smtClean="0">
                            <a:solidFill>
                              <a:srgbClr val="FF0000"/>
                            </a:solidFill>
                            <a:latin typeface="Cambria Math" panose="02040503050406030204" pitchFamily="18" charset="0"/>
                          </a:rPr>
                          <m:t>𝑡</m:t>
                        </m:r>
                      </m:e>
                    </m:d>
                  </m:oMath>
                </a14:m>
                <a:r>
                  <a:rPr lang="en-US" sz="1600" dirty="0">
                    <a:solidFill>
                      <a:srgbClr val="FF0000"/>
                    </a:solidFill>
                    <a:latin typeface="Comic Sans MS" panose="030F0702030302020204" pitchFamily="66" charset="0"/>
                  </a:rPr>
                  <a:t> </a:t>
                </a:r>
              </a:p>
            </p:txBody>
          </p:sp>
        </mc:Choice>
        <mc:Fallback xmlns="">
          <p:sp>
            <p:nvSpPr>
              <p:cNvPr id="5" name="TextBox 4">
                <a:extLst>
                  <a:ext uri="{FF2B5EF4-FFF2-40B4-BE49-F238E27FC236}">
                    <a16:creationId xmlns:a16="http://schemas.microsoft.com/office/drawing/2014/main" id="{DFDAE2F7-E90C-9CB8-6930-C319D1A0188A}"/>
                  </a:ext>
                </a:extLst>
              </p:cNvPr>
              <p:cNvSpPr txBox="1">
                <a:spLocks noRot="1" noChangeAspect="1" noMove="1" noResize="1" noEditPoints="1" noAdjustHandles="1" noChangeArrowheads="1" noChangeShapeType="1" noTextEdit="1"/>
              </p:cNvSpPr>
              <p:nvPr/>
            </p:nvSpPr>
            <p:spPr>
              <a:xfrm>
                <a:off x="6515576" y="1316181"/>
                <a:ext cx="5120400" cy="3809313"/>
              </a:xfrm>
              <a:prstGeom prst="rect">
                <a:avLst/>
              </a:prstGeom>
              <a:blipFill>
                <a:blip r:embed="rId4"/>
                <a:stretch>
                  <a:fillRect l="-356" t="-159" b="-637"/>
                </a:stretch>
              </a:blipFill>
              <a:ln w="19050">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1417911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ubtitle 2">
            <a:extLst>
              <a:ext uri="{FF2B5EF4-FFF2-40B4-BE49-F238E27FC236}">
                <a16:creationId xmlns:a16="http://schemas.microsoft.com/office/drawing/2014/main" id="{EE050BA8-A95C-4AD4-9566-614B7222B9F8}"/>
              </a:ext>
            </a:extLst>
          </p:cNvPr>
          <p:cNvSpPr txBox="1">
            <a:spLocks/>
          </p:cNvSpPr>
          <p:nvPr/>
        </p:nvSpPr>
        <p:spPr>
          <a:xfrm>
            <a:off x="768361" y="233369"/>
            <a:ext cx="10655277"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Generalization: 1D </a:t>
            </a:r>
            <a:r>
              <a:rPr lang="en-US" b="1" dirty="0" err="1">
                <a:solidFill>
                  <a:srgbClr val="0000FF"/>
                </a:solidFill>
                <a:latin typeface="Comic Sans MS"/>
              </a:rPr>
              <a:t>visco</a:t>
            </a:r>
            <a:r>
              <a:rPr lang="en-US" b="1" dirty="0">
                <a:solidFill>
                  <a:srgbClr val="0000FF"/>
                </a:solidFill>
                <a:latin typeface="Comic Sans MS"/>
              </a:rPr>
              <a:t>-elastic beam with L phases</a:t>
            </a:r>
            <a:endParaRPr lang="en-US" dirty="0"/>
          </a:p>
        </p:txBody>
      </p:sp>
      <p:grpSp>
        <p:nvGrpSpPr>
          <p:cNvPr id="16" name="Group 15">
            <a:extLst>
              <a:ext uri="{FF2B5EF4-FFF2-40B4-BE49-F238E27FC236}">
                <a16:creationId xmlns:a16="http://schemas.microsoft.com/office/drawing/2014/main" id="{3968E15E-7C62-4DC2-B254-C516355EB91F}"/>
              </a:ext>
            </a:extLst>
          </p:cNvPr>
          <p:cNvGrpSpPr/>
          <p:nvPr/>
        </p:nvGrpSpPr>
        <p:grpSpPr>
          <a:xfrm>
            <a:off x="557246" y="1394031"/>
            <a:ext cx="5936021" cy="272199"/>
            <a:chOff x="1499016" y="779488"/>
            <a:chExt cx="8499421" cy="389744"/>
          </a:xfrm>
        </p:grpSpPr>
        <p:sp>
          <p:nvSpPr>
            <p:cNvPr id="27" name="Rectangle 26">
              <a:extLst>
                <a:ext uri="{FF2B5EF4-FFF2-40B4-BE49-F238E27FC236}">
                  <a16:creationId xmlns:a16="http://schemas.microsoft.com/office/drawing/2014/main" id="{F797C13A-4E3F-40A8-8484-86993A022D19}"/>
                </a:ext>
              </a:extLst>
            </p:cNvPr>
            <p:cNvSpPr/>
            <p:nvPr/>
          </p:nvSpPr>
          <p:spPr>
            <a:xfrm>
              <a:off x="1499016"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28">
              <a:extLst>
                <a:ext uri="{FF2B5EF4-FFF2-40B4-BE49-F238E27FC236}">
                  <a16:creationId xmlns:a16="http://schemas.microsoft.com/office/drawing/2014/main" id="{E0F9B04B-6ACE-46A5-8D64-6A3287676CAF}"/>
                </a:ext>
              </a:extLst>
            </p:cNvPr>
            <p:cNvSpPr/>
            <p:nvPr/>
          </p:nvSpPr>
          <p:spPr>
            <a:xfrm>
              <a:off x="2713219"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Rectangle 29">
              <a:extLst>
                <a:ext uri="{FF2B5EF4-FFF2-40B4-BE49-F238E27FC236}">
                  <a16:creationId xmlns:a16="http://schemas.microsoft.com/office/drawing/2014/main" id="{650889DD-238A-44BD-AA94-A8FCE558E547}"/>
                </a:ext>
              </a:extLst>
            </p:cNvPr>
            <p:cNvSpPr/>
            <p:nvPr/>
          </p:nvSpPr>
          <p:spPr>
            <a:xfrm>
              <a:off x="3927422"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30">
              <a:extLst>
                <a:ext uri="{FF2B5EF4-FFF2-40B4-BE49-F238E27FC236}">
                  <a16:creationId xmlns:a16="http://schemas.microsoft.com/office/drawing/2014/main" id="{71E1D6D6-4604-48BE-AE40-6E23182634ED}"/>
                </a:ext>
              </a:extLst>
            </p:cNvPr>
            <p:cNvSpPr/>
            <p:nvPr/>
          </p:nvSpPr>
          <p:spPr>
            <a:xfrm>
              <a:off x="5141625"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31">
              <a:extLst>
                <a:ext uri="{FF2B5EF4-FFF2-40B4-BE49-F238E27FC236}">
                  <a16:creationId xmlns:a16="http://schemas.microsoft.com/office/drawing/2014/main" id="{18D20620-D2FE-4DB7-834D-881927E95F49}"/>
                </a:ext>
              </a:extLst>
            </p:cNvPr>
            <p:cNvSpPr/>
            <p:nvPr/>
          </p:nvSpPr>
          <p:spPr>
            <a:xfrm>
              <a:off x="6355828"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Rectangle 32">
              <a:extLst>
                <a:ext uri="{FF2B5EF4-FFF2-40B4-BE49-F238E27FC236}">
                  <a16:creationId xmlns:a16="http://schemas.microsoft.com/office/drawing/2014/main" id="{22F89395-0F12-4B4A-8C7E-6518AB717D8B}"/>
                </a:ext>
              </a:extLst>
            </p:cNvPr>
            <p:cNvSpPr/>
            <p:nvPr/>
          </p:nvSpPr>
          <p:spPr>
            <a:xfrm>
              <a:off x="7570031"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256DBABA-E600-45B9-9A9F-E452E542E9D4}"/>
                </a:ext>
              </a:extLst>
            </p:cNvPr>
            <p:cNvSpPr/>
            <p:nvPr/>
          </p:nvSpPr>
          <p:spPr>
            <a:xfrm>
              <a:off x="8784234"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 name="TextBox 1">
            <a:extLst>
              <a:ext uri="{FF2B5EF4-FFF2-40B4-BE49-F238E27FC236}">
                <a16:creationId xmlns:a16="http://schemas.microsoft.com/office/drawing/2014/main" id="{4E63BFEF-B858-45C6-B7FC-7E38199E70D1}"/>
              </a:ext>
            </a:extLst>
          </p:cNvPr>
          <p:cNvSpPr txBox="1"/>
          <p:nvPr/>
        </p:nvSpPr>
        <p:spPr>
          <a:xfrm>
            <a:off x="406403" y="1832666"/>
            <a:ext cx="301686" cy="369332"/>
          </a:xfrm>
          <a:prstGeom prst="rect">
            <a:avLst/>
          </a:prstGeom>
          <a:noFill/>
        </p:spPr>
        <p:txBody>
          <a:bodyPr wrap="none" rtlCol="0">
            <a:spAutoFit/>
          </a:bodyPr>
          <a:lstStyle/>
          <a:p>
            <a:r>
              <a:rPr lang="en-US" dirty="0">
                <a:solidFill>
                  <a:srgbClr val="FF0000"/>
                </a:solidFill>
              </a:rPr>
              <a:t>0</a:t>
            </a:r>
            <a:endParaRPr lang="en-GB" dirty="0">
              <a:solidFill>
                <a:srgbClr val="FF0000"/>
              </a:solidFill>
            </a:endParaRPr>
          </a:p>
        </p:txBody>
      </p:sp>
      <p:sp>
        <p:nvSpPr>
          <p:cNvPr id="38" name="TextBox 37">
            <a:extLst>
              <a:ext uri="{FF2B5EF4-FFF2-40B4-BE49-F238E27FC236}">
                <a16:creationId xmlns:a16="http://schemas.microsoft.com/office/drawing/2014/main" id="{7C1E256B-FD76-44E3-B581-59FFBE87DA18}"/>
              </a:ext>
            </a:extLst>
          </p:cNvPr>
          <p:cNvSpPr txBox="1"/>
          <p:nvPr/>
        </p:nvSpPr>
        <p:spPr>
          <a:xfrm>
            <a:off x="6338408" y="1832666"/>
            <a:ext cx="301686" cy="369332"/>
          </a:xfrm>
          <a:prstGeom prst="rect">
            <a:avLst/>
          </a:prstGeom>
          <a:noFill/>
        </p:spPr>
        <p:txBody>
          <a:bodyPr wrap="none" rtlCol="0">
            <a:spAutoFit/>
          </a:bodyPr>
          <a:lstStyle/>
          <a:p>
            <a:r>
              <a:rPr lang="en-US" dirty="0">
                <a:solidFill>
                  <a:srgbClr val="FF0000"/>
                </a:solidFill>
              </a:rPr>
              <a:t>1</a:t>
            </a:r>
            <a:endParaRPr lang="en-GB" dirty="0">
              <a:solidFill>
                <a:srgbClr val="FF0000"/>
              </a:solidFill>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8F3657EE-86D3-449D-8951-58CAF6E68AF2}"/>
                  </a:ext>
                </a:extLst>
              </p:cNvPr>
              <p:cNvSpPr txBox="1"/>
              <p:nvPr/>
            </p:nvSpPr>
            <p:spPr>
              <a:xfrm>
                <a:off x="745509" y="923933"/>
                <a:ext cx="4639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3" name="TextBox 2">
                <a:extLst>
                  <a:ext uri="{FF2B5EF4-FFF2-40B4-BE49-F238E27FC236}">
                    <a16:creationId xmlns:a16="http://schemas.microsoft.com/office/drawing/2014/main" id="{8F3657EE-86D3-449D-8951-58CAF6E68AF2}"/>
                  </a:ext>
                </a:extLst>
              </p:cNvPr>
              <p:cNvSpPr txBox="1">
                <a:spLocks noRot="1" noChangeAspect="1" noMove="1" noResize="1" noEditPoints="1" noAdjustHandles="1" noChangeArrowheads="1" noChangeShapeType="1" noTextEdit="1"/>
              </p:cNvSpPr>
              <p:nvPr/>
            </p:nvSpPr>
            <p:spPr>
              <a:xfrm>
                <a:off x="745509" y="923933"/>
                <a:ext cx="463910" cy="369332"/>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E9479015-3FC7-4E89-B18C-AAF7A4B9703A}"/>
                  </a:ext>
                </a:extLst>
              </p:cNvPr>
              <p:cNvSpPr txBox="1"/>
              <p:nvPr/>
            </p:nvSpPr>
            <p:spPr>
              <a:xfrm>
                <a:off x="745508" y="1836187"/>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1</m:t>
                          </m:r>
                        </m:sub>
                      </m:sSub>
                    </m:oMath>
                  </m:oMathPara>
                </a14:m>
                <a:endParaRPr lang="en-GB" dirty="0"/>
              </a:p>
            </p:txBody>
          </p:sp>
        </mc:Choice>
        <mc:Fallback xmlns="">
          <p:sp>
            <p:nvSpPr>
              <p:cNvPr id="39" name="TextBox 38">
                <a:extLst>
                  <a:ext uri="{FF2B5EF4-FFF2-40B4-BE49-F238E27FC236}">
                    <a16:creationId xmlns:a16="http://schemas.microsoft.com/office/drawing/2014/main" id="{E9479015-3FC7-4E89-B18C-AAF7A4B9703A}"/>
                  </a:ext>
                </a:extLst>
              </p:cNvPr>
              <p:cNvSpPr txBox="1">
                <a:spLocks noRot="1" noChangeAspect="1" noMove="1" noResize="1" noEditPoints="1" noAdjustHandles="1" noChangeArrowheads="1" noChangeShapeType="1" noTextEdit="1"/>
              </p:cNvSpPr>
              <p:nvPr/>
            </p:nvSpPr>
            <p:spPr>
              <a:xfrm>
                <a:off x="745508" y="1836187"/>
                <a:ext cx="452110" cy="369332"/>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6A909468-6DBC-4169-8FAA-85F7E63CE297}"/>
                  </a:ext>
                </a:extLst>
              </p:cNvPr>
              <p:cNvSpPr txBox="1"/>
              <p:nvPr/>
            </p:nvSpPr>
            <p:spPr>
              <a:xfrm>
                <a:off x="1556092"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0" name="TextBox 39">
                <a:extLst>
                  <a:ext uri="{FF2B5EF4-FFF2-40B4-BE49-F238E27FC236}">
                    <a16:creationId xmlns:a16="http://schemas.microsoft.com/office/drawing/2014/main" id="{6A909468-6DBC-4169-8FAA-85F7E63CE297}"/>
                  </a:ext>
                </a:extLst>
              </p:cNvPr>
              <p:cNvSpPr txBox="1">
                <a:spLocks noRot="1" noChangeAspect="1" noMove="1" noResize="1" noEditPoints="1" noAdjustHandles="1" noChangeArrowheads="1" noChangeShapeType="1" noTextEdit="1"/>
              </p:cNvSpPr>
              <p:nvPr/>
            </p:nvSpPr>
            <p:spPr>
              <a:xfrm>
                <a:off x="1556092" y="923933"/>
                <a:ext cx="469231" cy="369332"/>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AE4017EB-3C96-48B2-B948-35D26E855C1C}"/>
                  </a:ext>
                </a:extLst>
              </p:cNvPr>
              <p:cNvSpPr txBox="1"/>
              <p:nvPr/>
            </p:nvSpPr>
            <p:spPr>
              <a:xfrm>
                <a:off x="1556091" y="1836187"/>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2</m:t>
                          </m:r>
                        </m:sub>
                      </m:sSub>
                    </m:oMath>
                  </m:oMathPara>
                </a14:m>
                <a:endParaRPr lang="en-GB" dirty="0"/>
              </a:p>
            </p:txBody>
          </p:sp>
        </mc:Choice>
        <mc:Fallback xmlns="">
          <p:sp>
            <p:nvSpPr>
              <p:cNvPr id="41" name="TextBox 40">
                <a:extLst>
                  <a:ext uri="{FF2B5EF4-FFF2-40B4-BE49-F238E27FC236}">
                    <a16:creationId xmlns:a16="http://schemas.microsoft.com/office/drawing/2014/main" id="{AE4017EB-3C96-48B2-B948-35D26E855C1C}"/>
                  </a:ext>
                </a:extLst>
              </p:cNvPr>
              <p:cNvSpPr txBox="1">
                <a:spLocks noRot="1" noChangeAspect="1" noMove="1" noResize="1" noEditPoints="1" noAdjustHandles="1" noChangeArrowheads="1" noChangeShapeType="1" noTextEdit="1"/>
              </p:cNvSpPr>
              <p:nvPr/>
            </p:nvSpPr>
            <p:spPr>
              <a:xfrm>
                <a:off x="1556091" y="1836187"/>
                <a:ext cx="457433" cy="369332"/>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B4CC450D-6880-47D4-BCD9-EFBB1AECF49F}"/>
                  </a:ext>
                </a:extLst>
              </p:cNvPr>
              <p:cNvSpPr txBox="1"/>
              <p:nvPr/>
            </p:nvSpPr>
            <p:spPr>
              <a:xfrm>
                <a:off x="3286857" y="908067"/>
                <a:ext cx="4106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2" name="TextBox 41">
                <a:extLst>
                  <a:ext uri="{FF2B5EF4-FFF2-40B4-BE49-F238E27FC236}">
                    <a16:creationId xmlns:a16="http://schemas.microsoft.com/office/drawing/2014/main" id="{B4CC450D-6880-47D4-BCD9-EFBB1AECF49F}"/>
                  </a:ext>
                </a:extLst>
              </p:cNvPr>
              <p:cNvSpPr txBox="1">
                <a:spLocks noRot="1" noChangeAspect="1" noMove="1" noResize="1" noEditPoints="1" noAdjustHandles="1" noChangeArrowheads="1" noChangeShapeType="1" noTextEdit="1"/>
              </p:cNvSpPr>
              <p:nvPr/>
            </p:nvSpPr>
            <p:spPr>
              <a:xfrm>
                <a:off x="3286857" y="908067"/>
                <a:ext cx="410689" cy="369332"/>
              </a:xfrm>
              <a:prstGeom prst="rect">
                <a:avLst/>
              </a:prstGeom>
              <a:blipFill>
                <a:blip r:embed="rId7"/>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B9ED0E26-8780-4ED6-9D7F-A6166501C21E}"/>
                  </a:ext>
                </a:extLst>
              </p:cNvPr>
              <p:cNvSpPr txBox="1"/>
              <p:nvPr/>
            </p:nvSpPr>
            <p:spPr>
              <a:xfrm>
                <a:off x="3319529" y="1791919"/>
                <a:ext cx="345343" cy="38398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3" name="TextBox 42">
                <a:extLst>
                  <a:ext uri="{FF2B5EF4-FFF2-40B4-BE49-F238E27FC236}">
                    <a16:creationId xmlns:a16="http://schemas.microsoft.com/office/drawing/2014/main" id="{B9ED0E26-8780-4ED6-9D7F-A6166501C21E}"/>
                  </a:ext>
                </a:extLst>
              </p:cNvPr>
              <p:cNvSpPr txBox="1">
                <a:spLocks noRot="1" noChangeAspect="1" noMove="1" noResize="1" noEditPoints="1" noAdjustHandles="1" noChangeArrowheads="1" noChangeShapeType="1" noTextEdit="1"/>
              </p:cNvSpPr>
              <p:nvPr/>
            </p:nvSpPr>
            <p:spPr>
              <a:xfrm>
                <a:off x="3319529" y="1791919"/>
                <a:ext cx="345343" cy="383988"/>
              </a:xfrm>
              <a:prstGeom prst="rect">
                <a:avLst/>
              </a:prstGeom>
              <a:blipFill>
                <a:blip r:embed="rId8"/>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04514A3E-52C3-4CDC-A7FD-50530990AA0E}"/>
                  </a:ext>
                </a:extLst>
              </p:cNvPr>
              <p:cNvSpPr txBox="1"/>
              <p:nvPr/>
            </p:nvSpPr>
            <p:spPr>
              <a:xfrm>
                <a:off x="4982863" y="923933"/>
                <a:ext cx="68691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𝐿</m:t>
                          </m:r>
                          <m:r>
                            <a:rPr lang="en-US" b="0" i="1" smtClean="0">
                              <a:latin typeface="Cambria Math" panose="02040503050406030204" pitchFamily="18" charset="0"/>
                            </a:rPr>
                            <m:t>−1</m:t>
                          </m:r>
                        </m:sub>
                      </m:sSub>
                    </m:oMath>
                  </m:oMathPara>
                </a14:m>
                <a:endParaRPr lang="en-GB" dirty="0"/>
              </a:p>
            </p:txBody>
          </p:sp>
        </mc:Choice>
        <mc:Fallback xmlns="">
          <p:sp>
            <p:nvSpPr>
              <p:cNvPr id="44" name="TextBox 43">
                <a:extLst>
                  <a:ext uri="{FF2B5EF4-FFF2-40B4-BE49-F238E27FC236}">
                    <a16:creationId xmlns:a16="http://schemas.microsoft.com/office/drawing/2014/main" id="{04514A3E-52C3-4CDC-A7FD-50530990AA0E}"/>
                  </a:ext>
                </a:extLst>
              </p:cNvPr>
              <p:cNvSpPr txBox="1">
                <a:spLocks noRot="1" noChangeAspect="1" noMove="1" noResize="1" noEditPoints="1" noAdjustHandles="1" noChangeArrowheads="1" noChangeShapeType="1" noTextEdit="1"/>
              </p:cNvSpPr>
              <p:nvPr/>
            </p:nvSpPr>
            <p:spPr>
              <a:xfrm>
                <a:off x="4982863" y="923933"/>
                <a:ext cx="686919" cy="369332"/>
              </a:xfrm>
              <a:prstGeom prst="rect">
                <a:avLst/>
              </a:prstGeom>
              <a:blipFill>
                <a:blip r:embed="rId9"/>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95E0FBF3-BF3A-487A-9454-2F3C018EC06B}"/>
                  </a:ext>
                </a:extLst>
              </p:cNvPr>
              <p:cNvSpPr txBox="1"/>
              <p:nvPr/>
            </p:nvSpPr>
            <p:spPr>
              <a:xfrm>
                <a:off x="4977302" y="1791919"/>
                <a:ext cx="67512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𝐿</m:t>
                          </m:r>
                          <m:r>
                            <a:rPr lang="en-US" b="0" i="1" smtClean="0">
                              <a:latin typeface="Cambria Math" panose="02040503050406030204" pitchFamily="18" charset="0"/>
                            </a:rPr>
                            <m:t>−1</m:t>
                          </m:r>
                        </m:sub>
                      </m:sSub>
                    </m:oMath>
                  </m:oMathPara>
                </a14:m>
                <a:endParaRPr lang="en-GB" dirty="0"/>
              </a:p>
            </p:txBody>
          </p:sp>
        </mc:Choice>
        <mc:Fallback xmlns="">
          <p:sp>
            <p:nvSpPr>
              <p:cNvPr id="45" name="TextBox 44">
                <a:extLst>
                  <a:ext uri="{FF2B5EF4-FFF2-40B4-BE49-F238E27FC236}">
                    <a16:creationId xmlns:a16="http://schemas.microsoft.com/office/drawing/2014/main" id="{95E0FBF3-BF3A-487A-9454-2F3C018EC06B}"/>
                  </a:ext>
                </a:extLst>
              </p:cNvPr>
              <p:cNvSpPr txBox="1">
                <a:spLocks noRot="1" noChangeAspect="1" noMove="1" noResize="1" noEditPoints="1" noAdjustHandles="1" noChangeArrowheads="1" noChangeShapeType="1" noTextEdit="1"/>
              </p:cNvSpPr>
              <p:nvPr/>
            </p:nvSpPr>
            <p:spPr>
              <a:xfrm>
                <a:off x="4977302" y="1791919"/>
                <a:ext cx="675121" cy="369332"/>
              </a:xfrm>
              <a:prstGeom prst="rect">
                <a:avLst/>
              </a:prstGeom>
              <a:blipFill>
                <a:blip r:embed="rId10"/>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2D7BBA91-4D58-4398-9F47-8533ACB7B8DD}"/>
                  </a:ext>
                </a:extLst>
              </p:cNvPr>
              <p:cNvSpPr txBox="1"/>
              <p:nvPr/>
            </p:nvSpPr>
            <p:spPr>
              <a:xfrm>
                <a:off x="5839098" y="923933"/>
                <a:ext cx="46730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𝐿</m:t>
                          </m:r>
                        </m:sub>
                      </m:sSub>
                    </m:oMath>
                  </m:oMathPara>
                </a14:m>
                <a:endParaRPr lang="en-GB" dirty="0"/>
              </a:p>
            </p:txBody>
          </p:sp>
        </mc:Choice>
        <mc:Fallback xmlns="">
          <p:sp>
            <p:nvSpPr>
              <p:cNvPr id="46" name="TextBox 45">
                <a:extLst>
                  <a:ext uri="{FF2B5EF4-FFF2-40B4-BE49-F238E27FC236}">
                    <a16:creationId xmlns:a16="http://schemas.microsoft.com/office/drawing/2014/main" id="{2D7BBA91-4D58-4398-9F47-8533ACB7B8DD}"/>
                  </a:ext>
                </a:extLst>
              </p:cNvPr>
              <p:cNvSpPr txBox="1">
                <a:spLocks noRot="1" noChangeAspect="1" noMove="1" noResize="1" noEditPoints="1" noAdjustHandles="1" noChangeArrowheads="1" noChangeShapeType="1" noTextEdit="1"/>
              </p:cNvSpPr>
              <p:nvPr/>
            </p:nvSpPr>
            <p:spPr>
              <a:xfrm>
                <a:off x="5839098" y="923933"/>
                <a:ext cx="467307" cy="369332"/>
              </a:xfrm>
              <a:prstGeom prst="rect">
                <a:avLst/>
              </a:prstGeom>
              <a:blipFill>
                <a:blip r:embed="rId11"/>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1926FC28-2C91-4426-8884-E39FE2D2B6FB}"/>
                  </a:ext>
                </a:extLst>
              </p:cNvPr>
              <p:cNvSpPr txBox="1"/>
              <p:nvPr/>
            </p:nvSpPr>
            <p:spPr>
              <a:xfrm>
                <a:off x="5839098" y="1786586"/>
                <a:ext cx="45550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𝐿</m:t>
                          </m:r>
                        </m:sub>
                      </m:sSub>
                    </m:oMath>
                  </m:oMathPara>
                </a14:m>
                <a:endParaRPr lang="en-GB" dirty="0"/>
              </a:p>
            </p:txBody>
          </p:sp>
        </mc:Choice>
        <mc:Fallback xmlns="">
          <p:sp>
            <p:nvSpPr>
              <p:cNvPr id="49" name="TextBox 48">
                <a:extLst>
                  <a:ext uri="{FF2B5EF4-FFF2-40B4-BE49-F238E27FC236}">
                    <a16:creationId xmlns:a16="http://schemas.microsoft.com/office/drawing/2014/main" id="{1926FC28-2C91-4426-8884-E39FE2D2B6FB}"/>
                  </a:ext>
                </a:extLst>
              </p:cNvPr>
              <p:cNvSpPr txBox="1">
                <a:spLocks noRot="1" noChangeAspect="1" noMove="1" noResize="1" noEditPoints="1" noAdjustHandles="1" noChangeArrowheads="1" noChangeShapeType="1" noTextEdit="1"/>
              </p:cNvSpPr>
              <p:nvPr/>
            </p:nvSpPr>
            <p:spPr>
              <a:xfrm>
                <a:off x="5839098" y="1786586"/>
                <a:ext cx="455509" cy="369332"/>
              </a:xfrm>
              <a:prstGeom prst="rect">
                <a:avLst/>
              </a:prstGeom>
              <a:blipFill>
                <a:blip r:embed="rId1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C93CF7B8-7E85-4EE0-8599-34FFFF2E8890}"/>
                  </a:ext>
                </a:extLst>
              </p:cNvPr>
              <p:cNvSpPr txBox="1"/>
              <p:nvPr/>
            </p:nvSpPr>
            <p:spPr>
              <a:xfrm>
                <a:off x="360057" y="3267776"/>
                <a:ext cx="6553196" cy="2799997"/>
              </a:xfrm>
              <a:prstGeom prst="rect">
                <a:avLst/>
              </a:prstGeom>
              <a:noFill/>
              <a:ln w="19050">
                <a:solidFill>
                  <a:schemeClr val="tx1"/>
                </a:solidFill>
              </a:ln>
            </p:spPr>
            <p:txBody>
              <a:bodyPr wrap="square" rtlCol="0">
                <a:spAutoFit/>
              </a:bodyPr>
              <a:lstStyle/>
              <a:p>
                <a:pPr algn="just">
                  <a:spcAft>
                    <a:spcPts val="300"/>
                  </a:spcAft>
                </a:pPr>
                <a:r>
                  <a:rPr lang="en-US" altLang="zh-CN" sz="1600" dirty="0">
                    <a:solidFill>
                      <a:schemeClr val="tx1"/>
                    </a:solidFill>
                    <a:latin typeface="Comic Sans MS" pitchFamily="66" charset="0"/>
                  </a:rPr>
                  <a:t>Let </a:t>
                </a:r>
                <a14:m>
                  <m:oMath xmlns:m="http://schemas.openxmlformats.org/officeDocument/2006/math">
                    <m:sSup>
                      <m:sSupPr>
                        <m:ctrlPr>
                          <a:rPr lang="en-US" altLang="zh-CN" sz="1600" i="1" smtClean="0">
                            <a:solidFill>
                              <a:schemeClr val="tx1"/>
                            </a:solidFill>
                            <a:latin typeface="Cambria Math" panose="02040503050406030204" pitchFamily="18" charset="0"/>
                          </a:rPr>
                        </m:ctrlPr>
                      </m:sSupPr>
                      <m:e>
                        <m:r>
                          <m:rPr>
                            <m:sty m:val="p"/>
                          </m:rPr>
                          <a:rPr lang="el-GR" altLang="zh-CN" sz="1600" i="1" smtClean="0">
                            <a:solidFill>
                              <a:schemeClr val="tx1"/>
                            </a:solidFill>
                            <a:latin typeface="Cambria Math" panose="02040503050406030204" pitchFamily="18" charset="0"/>
                            <a:ea typeface="Cambria Math" panose="02040503050406030204" pitchFamily="18" charset="0"/>
                          </a:rPr>
                          <m:t>Ψ</m:t>
                        </m:r>
                      </m:e>
                      <m:sup>
                        <m:r>
                          <m:rPr>
                            <m:nor/>
                          </m:rPr>
                          <a:rPr lang="en-GB">
                            <a:solidFill>
                              <a:schemeClr val="tx1"/>
                            </a:solidFill>
                          </a:rPr>
                          <m:t>†</m:t>
                        </m:r>
                      </m:sup>
                    </m:sSup>
                    <m:r>
                      <a:rPr lang="en-US" altLang="zh-CN" sz="1600" b="0" i="1" smtClean="0">
                        <a:solidFill>
                          <a:schemeClr val="tx1"/>
                        </a:solidFill>
                        <a:latin typeface="Cambria Math" panose="02040503050406030204" pitchFamily="18" charset="0"/>
                      </a:rPr>
                      <m:t>:{</m:t>
                    </m:r>
                    <m:acc>
                      <m:accPr>
                        <m:chr m:val="̂"/>
                        <m:ctrlPr>
                          <a:rPr lang="en-US" altLang="zh-CN" sz="1600" b="0" i="1" smtClean="0">
                            <a:solidFill>
                              <a:schemeClr val="tx1"/>
                            </a:solidFill>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𝑡</m:t>
                    </m:r>
                    <m:r>
                      <a:rPr lang="en-US" altLang="zh-CN" sz="1600" b="0" i="1" smtClean="0">
                        <a:solidFill>
                          <a:schemeClr val="tx1"/>
                        </a:solidFill>
                        <a:latin typeface="Cambria Math" panose="02040503050406030204" pitchFamily="18" charset="0"/>
                        <a:ea typeface="Cambria Math" panose="02040503050406030204" pitchFamily="18" charset="0"/>
                      </a:rPr>
                      <m:t>∈</m:t>
                    </m:r>
                    <m:r>
                      <a:rPr lang="en-US" altLang="zh-CN" sz="1600" b="0" i="1" smtClean="0">
                        <a:solidFill>
                          <a:schemeClr val="tx1"/>
                        </a:solidFill>
                        <a:latin typeface="Cambria Math" panose="02040503050406030204" pitchFamily="18" charset="0"/>
                        <a:ea typeface="Cambria Math" panose="02040503050406030204" pitchFamily="18" charset="0"/>
                      </a:rPr>
                      <m:t>𝑇</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ea typeface="Cambria Math" panose="02040503050406030204" pitchFamily="18" charset="0"/>
                      </a:rPr>
                      <m:t>↦{</m:t>
                    </m:r>
                    <m:acc>
                      <m:accPr>
                        <m:chr m:val="̂"/>
                        <m:ctrlPr>
                          <a:rPr lang="en-US" altLang="zh-CN" sz="1600" b="0" i="1" smtClean="0">
                            <a:solidFill>
                              <a:schemeClr val="tx1"/>
                            </a:solidFill>
                            <a:latin typeface="Cambria Math" panose="02040503050406030204" pitchFamily="18" charset="0"/>
                            <a:ea typeface="Cambria Math" panose="02040503050406030204" pitchFamily="18" charset="0"/>
                          </a:rPr>
                        </m:ctrlPr>
                      </m:accPr>
                      <m:e>
                        <m:r>
                          <a:rPr lang="en-US" altLang="zh-CN" sz="1600" i="1">
                            <a:latin typeface="Cambria Math" panose="02040503050406030204" pitchFamily="18" charset="0"/>
                            <a:ea typeface="Cambria Math" panose="02040503050406030204" pitchFamily="18" charset="0"/>
                          </a:rPr>
                          <m:t>𝜎</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r>
                      <a:rPr lang="en-US" altLang="zh-CN" sz="1600" i="1">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𝑡</m:t>
                    </m:r>
                    <m:r>
                      <a:rPr lang="en-US" altLang="zh-CN" sz="1600" i="1">
                        <a:solidFill>
                          <a:schemeClr val="tx1"/>
                        </a:solidFill>
                        <a:latin typeface="Cambria Math" panose="02040503050406030204" pitchFamily="18" charset="0"/>
                        <a:ea typeface="Cambria Math" panose="02040503050406030204" pitchFamily="18" charset="0"/>
                      </a:rPr>
                      <m:t>∈</m:t>
                    </m:r>
                    <m:r>
                      <a:rPr lang="en-US" altLang="zh-CN" sz="1600" i="1">
                        <a:solidFill>
                          <a:schemeClr val="tx1"/>
                        </a:solidFill>
                        <a:latin typeface="Cambria Math" panose="02040503050406030204" pitchFamily="18" charset="0"/>
                        <a:ea typeface="Cambria Math" panose="02040503050406030204" pitchFamily="18" charset="0"/>
                      </a:rPr>
                      <m:t>𝑇</m:t>
                    </m:r>
                    <m:r>
                      <a:rPr lang="en-US" altLang="zh-CN" sz="1600" b="0" i="1" smtClean="0">
                        <a:solidFill>
                          <a:schemeClr val="tx1"/>
                        </a:solidFill>
                        <a:latin typeface="Cambria Math" panose="02040503050406030204" pitchFamily="18" charset="0"/>
                        <a:ea typeface="Cambria Math" panose="02040503050406030204" pitchFamily="18" charset="0"/>
                      </a:rPr>
                      <m:t>}</m:t>
                    </m:r>
                  </m:oMath>
                </a14:m>
                <a:r>
                  <a:rPr lang="en-US" altLang="zh-CN" sz="1600" dirty="0">
                    <a:solidFill>
                      <a:schemeClr val="tx1"/>
                    </a:solidFill>
                    <a:latin typeface="Comic Sans MS" pitchFamily="66" charset="0"/>
                  </a:rPr>
                  <a:t> be the true solution map in a piece wise constant material with </a:t>
                </a:r>
                <a14:m>
                  <m:oMath xmlns:m="http://schemas.openxmlformats.org/officeDocument/2006/math">
                    <m:r>
                      <a:rPr lang="en-US" altLang="zh-CN" sz="1600" b="0" i="1" smtClean="0">
                        <a:solidFill>
                          <a:srgbClr val="FF0000"/>
                        </a:solidFill>
                        <a:latin typeface="Cambria Math" panose="02040503050406030204" pitchFamily="18" charset="0"/>
                      </a:rPr>
                      <m:t>𝐿</m:t>
                    </m:r>
                  </m:oMath>
                </a14:m>
                <a:r>
                  <a:rPr lang="en-US" altLang="zh-CN" sz="1600" dirty="0">
                    <a:solidFill>
                      <a:schemeClr val="tx1"/>
                    </a:solidFill>
                    <a:latin typeface="Comic Sans MS" pitchFamily="66" charset="0"/>
                  </a:rPr>
                  <a:t> pieces. Then for a model </a:t>
                </a:r>
                <a14:m>
                  <m:oMath xmlns:m="http://schemas.openxmlformats.org/officeDocument/2006/math">
                    <m:r>
                      <m:rPr>
                        <m:sty m:val="p"/>
                      </m:rPr>
                      <a:rPr lang="el-GR" altLang="zh-CN" sz="1600" i="1">
                        <a:solidFill>
                          <a:schemeClr val="tx1"/>
                        </a:solidFill>
                        <a:latin typeface="Cambria Math" panose="02040503050406030204" pitchFamily="18" charset="0"/>
                        <a:ea typeface="Cambria Math" panose="02040503050406030204" pitchFamily="18" charset="0"/>
                      </a:rPr>
                      <m:t>Ψ</m:t>
                    </m:r>
                  </m:oMath>
                </a14:m>
                <a:r>
                  <a:rPr lang="en-US" altLang="zh-CN" sz="1600" dirty="0">
                    <a:solidFill>
                      <a:schemeClr val="tx1"/>
                    </a:solidFill>
                    <a:latin typeface="Comic Sans MS" pitchFamily="66" charset="0"/>
                  </a:rPr>
                  <a:t> taking the form: </a:t>
                </a:r>
              </a:p>
              <a:p>
                <a:pPr algn="just">
                  <a:spcAft>
                    <a:spcPts val="300"/>
                  </a:spcAft>
                </a:pPr>
                <a14:m>
                  <m:oMathPara xmlns:m="http://schemas.openxmlformats.org/officeDocument/2006/math">
                    <m:oMathParaPr>
                      <m:jc m:val="centerGroup"/>
                    </m:oMathParaPr>
                    <m:oMath xmlns:m="http://schemas.openxmlformats.org/officeDocument/2006/math">
                      <m:r>
                        <m:rPr>
                          <m:sty m:val="p"/>
                        </m:rPr>
                        <a:rPr lang="el-GR" altLang="zh-CN" sz="1600" i="1" smtClean="0">
                          <a:solidFill>
                            <a:schemeClr val="tx1"/>
                          </a:solidFill>
                          <a:latin typeface="Cambria Math" panose="02040503050406030204" pitchFamily="18" charset="0"/>
                          <a:ea typeface="Cambria Math" panose="02040503050406030204" pitchFamily="18" charset="0"/>
                        </a:rPr>
                        <m:t>Ψ</m:t>
                      </m:r>
                      <m:d>
                        <m:dPr>
                          <m:ctrlPr>
                            <a:rPr lang="en-US" altLang="zh-CN" sz="1600" b="0" i="1" smtClean="0">
                              <a:solidFill>
                                <a:schemeClr val="tx1"/>
                              </a:solidFill>
                              <a:latin typeface="Cambria Math" panose="02040503050406030204" pitchFamily="18" charset="0"/>
                              <a:ea typeface="Cambria Math" panose="02040503050406030204" pitchFamily="18" charset="0"/>
                            </a:rPr>
                          </m:ctrlPr>
                        </m:dPr>
                        <m:e>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b="0" i="1" smtClean="0">
                              <a:solidFill>
                                <a:schemeClr val="tx1"/>
                              </a:solidFill>
                              <a:latin typeface="Cambria Math" panose="02040503050406030204" pitchFamily="18" charset="0"/>
                              <a:ea typeface="Cambria Math" panose="02040503050406030204" pitchFamily="18" charset="0"/>
                            </a:rPr>
                            <m:t>,</m:t>
                          </m:r>
                          <m:r>
                            <a:rPr lang="zh-CN" altLang="en-US" sz="1600" b="0" i="1" smtClean="0">
                              <a:solidFill>
                                <a:schemeClr val="tx1"/>
                              </a:solidFill>
                              <a:latin typeface="Cambria Math" panose="02040503050406030204" pitchFamily="18" charset="0"/>
                              <a:ea typeface="Cambria Math" panose="02040503050406030204" pitchFamily="18" charset="0"/>
                            </a:rPr>
                            <m:t>𝜃</m:t>
                          </m:r>
                        </m:e>
                      </m:d>
                      <m:r>
                        <a:rPr lang="en-US" altLang="zh-CN" sz="1600" b="0" i="1" smtClean="0">
                          <a:solidFill>
                            <a:schemeClr val="tx1"/>
                          </a:solidFill>
                          <a:latin typeface="Cambria Math" panose="02040503050406030204" pitchFamily="18" charset="0"/>
                          <a:ea typeface="Cambria Math" panose="02040503050406030204" pitchFamily="18" charset="0"/>
                        </a:rPr>
                        <m:t>=</m:t>
                      </m:r>
                      <m:sSup>
                        <m:sSupPr>
                          <m:ctrlPr>
                            <a:rPr lang="en-US" altLang="zh-CN" sz="1600" b="0" i="1" smtClean="0">
                              <a:solidFill>
                                <a:schemeClr val="tx1"/>
                              </a:solidFill>
                              <a:latin typeface="Cambria Math" panose="02040503050406030204" pitchFamily="18" charset="0"/>
                              <a:ea typeface="Cambria Math" panose="02040503050406030204" pitchFamily="18" charset="0"/>
                            </a:rPr>
                          </m:ctrlPr>
                        </m:sSupPr>
                        <m:e>
                          <m:r>
                            <a:rPr lang="en-US" altLang="zh-CN" sz="1600" b="0" i="1" smtClean="0">
                              <a:solidFill>
                                <a:schemeClr val="tx1"/>
                              </a:solidFill>
                              <a:latin typeface="Cambria Math" panose="02040503050406030204" pitchFamily="18" charset="0"/>
                              <a:ea typeface="Cambria Math" panose="02040503050406030204" pitchFamily="18" charset="0"/>
                            </a:rPr>
                            <m:t>𝐶</m:t>
                          </m:r>
                        </m:e>
                        <m:sup>
                          <m:r>
                            <a:rPr lang="en-US" altLang="zh-CN" sz="1600" b="0" i="1" smtClean="0">
                              <a:solidFill>
                                <a:schemeClr val="tx1"/>
                              </a:solidFill>
                              <a:latin typeface="Cambria Math" panose="02040503050406030204" pitchFamily="18" charset="0"/>
                              <a:ea typeface="Cambria Math" panose="02040503050406030204" pitchFamily="18" charset="0"/>
                            </a:rPr>
                            <m:t>′</m:t>
                          </m:r>
                        </m:sup>
                      </m:sSup>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𝑣</m:t>
                          </m:r>
                        </m:e>
                        <m:sup>
                          <m:r>
                            <a:rPr lang="en-US" altLang="zh-CN" sz="1600" b="0" i="1" smtClean="0">
                              <a:latin typeface="Cambria Math" panose="02040503050406030204" pitchFamily="18" charset="0"/>
                            </a:rPr>
                            <m:t>′</m:t>
                          </m:r>
                        </m:sup>
                      </m:sSup>
                      <m:f>
                        <m:fPr>
                          <m:ctrlPr>
                            <a:rPr lang="en-US" altLang="zh-CN" sz="1600" i="1" dirty="0">
                              <a:latin typeface="Cambria Math" panose="02040503050406030204" pitchFamily="18" charset="0"/>
                            </a:rPr>
                          </m:ctrlPr>
                        </m:fPr>
                        <m:num>
                          <m:r>
                            <a:rPr lang="en-US" altLang="zh-CN" sz="1600" i="1" dirty="0">
                              <a:latin typeface="Cambria Math" panose="02040503050406030204" pitchFamily="18" charset="0"/>
                            </a:rPr>
                            <m:t>𝑑</m:t>
                          </m:r>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num>
                        <m:den>
                          <m:r>
                            <a:rPr lang="en-US" altLang="zh-CN" sz="1600" i="1" dirty="0">
                              <a:latin typeface="Cambria Math" panose="02040503050406030204" pitchFamily="18" charset="0"/>
                            </a:rPr>
                            <m:t>𝑑𝑡</m:t>
                          </m:r>
                        </m:den>
                      </m:f>
                      <m:r>
                        <a:rPr lang="en-US" altLang="zh-CN" sz="1600" b="0" i="1" dirty="0" smtClean="0">
                          <a:latin typeface="Cambria Math" panose="02040503050406030204" pitchFamily="18" charset="0"/>
                        </a:rPr>
                        <m:t>−</m:t>
                      </m:r>
                      <m:nary>
                        <m:naryPr>
                          <m:chr m:val="∑"/>
                          <m:ctrlPr>
                            <a:rPr lang="en-US" altLang="zh-CN" sz="1600" i="1">
                              <a:solidFill>
                                <a:srgbClr val="FF0000"/>
                              </a:solidFill>
                              <a:latin typeface="Cambria Math" panose="02040503050406030204" pitchFamily="18" charset="0"/>
                            </a:rPr>
                          </m:ctrlPr>
                        </m:naryPr>
                        <m:sub>
                          <m:r>
                            <m:rPr>
                              <m:brk m:alnAt="23"/>
                            </m:rPr>
                            <a:rPr lang="en-US" altLang="zh-CN" sz="1600" i="1">
                              <a:solidFill>
                                <a:srgbClr val="FF0000"/>
                              </a:solidFill>
                              <a:latin typeface="Cambria Math" panose="02040503050406030204" pitchFamily="18" charset="0"/>
                            </a:rPr>
                            <m:t>𝑙</m:t>
                          </m:r>
                          <m:r>
                            <a:rPr lang="en-US" altLang="zh-CN" sz="1600" i="1">
                              <a:solidFill>
                                <a:srgbClr val="FF0000"/>
                              </a:solidFill>
                              <a:latin typeface="Cambria Math" panose="02040503050406030204" pitchFamily="18" charset="0"/>
                            </a:rPr>
                            <m:t>=1</m:t>
                          </m:r>
                        </m:sub>
                        <m:sup>
                          <m:r>
                            <a:rPr lang="en-US" altLang="zh-CN" sz="1600" i="1">
                              <a:solidFill>
                                <a:srgbClr val="FF0000"/>
                              </a:solidFill>
                              <a:latin typeface="Cambria Math" panose="02040503050406030204" pitchFamily="18" charset="0"/>
                            </a:rPr>
                            <m:t>𝐿</m:t>
                          </m:r>
                          <m:r>
                            <a:rPr lang="en-US" altLang="zh-CN" sz="1600" i="1">
                              <a:solidFill>
                                <a:srgbClr val="FF0000"/>
                              </a:solidFill>
                              <a:latin typeface="Cambria Math" panose="02040503050406030204" pitchFamily="18" charset="0"/>
                            </a:rPr>
                            <m:t>−1</m:t>
                          </m:r>
                        </m:sup>
                        <m:e>
                          <m:sSub>
                            <m:sSubPr>
                              <m:ctrlPr>
                                <a:rPr lang="en-US" altLang="zh-CN" sz="1600" i="1">
                                  <a:solidFill>
                                    <a:srgbClr val="FF0000"/>
                                  </a:solidFill>
                                  <a:latin typeface="Cambria Math" panose="02040503050406030204" pitchFamily="18" charset="0"/>
                                </a:rPr>
                              </m:ctrlPr>
                            </m:sSubPr>
                            <m:e>
                              <m:r>
                                <a:rPr lang="zh-CN" altLang="en-US" sz="1600" i="1" smtClean="0">
                                  <a:solidFill>
                                    <a:srgbClr val="FF0000"/>
                                  </a:solidFill>
                                  <a:latin typeface="Cambria Math" panose="02040503050406030204" pitchFamily="18" charset="0"/>
                                </a:rPr>
                                <m:t>𝜉</m:t>
                              </m:r>
                            </m:e>
                            <m:sub>
                              <m:r>
                                <a:rPr lang="en-US" altLang="zh-CN" sz="1600" i="1">
                                  <a:solidFill>
                                    <a:srgbClr val="FF0000"/>
                                  </a:solidFill>
                                  <a:latin typeface="Cambria Math" panose="02040503050406030204" pitchFamily="18" charset="0"/>
                                </a:rPr>
                                <m:t>𝑙</m:t>
                              </m:r>
                            </m:sub>
                          </m:sSub>
                        </m:e>
                      </m:nary>
                    </m:oMath>
                  </m:oMathPara>
                </a14:m>
                <a:endParaRPr lang="en-US" altLang="zh-CN" sz="1600" dirty="0">
                  <a:latin typeface="Comic Sans MS" pitchFamily="66" charset="0"/>
                </a:endParaRPr>
              </a:p>
              <a:p>
                <a:pPr algn="just">
                  <a:spcAft>
                    <a:spcPts val="300"/>
                  </a:spcAft>
                </a:pPr>
                <a:r>
                  <a:rPr lang="en-US" altLang="zh-CN" sz="1600" dirty="0">
                    <a:solidFill>
                      <a:schemeClr val="tx1"/>
                    </a:solidFill>
                    <a:latin typeface="Comic Sans MS" pitchFamily="66" charset="0"/>
                  </a:rPr>
                  <a:t>with Kernel</a:t>
                </a:r>
                <a:endParaRPr lang="en-US" altLang="zh-CN" sz="1600" dirty="0">
                  <a:latin typeface="Comic Sans MS" pitchFamily="66" charset="0"/>
                </a:endParaRPr>
              </a:p>
              <a:p>
                <a:pPr algn="just">
                  <a:spcAft>
                    <a:spcPts val="300"/>
                  </a:spcAft>
                </a:pPr>
                <a14:m>
                  <m:oMathPara xmlns:m="http://schemas.openxmlformats.org/officeDocument/2006/math">
                    <m:oMathParaPr>
                      <m:jc m:val="centerGroup"/>
                    </m:oMathParaPr>
                    <m:oMath xmlns:m="http://schemas.openxmlformats.org/officeDocument/2006/math">
                      <m:sSub>
                        <m:sSubPr>
                          <m:ctrlPr>
                            <a:rPr lang="en-US" altLang="zh-CN" sz="1600" i="1">
                              <a:solidFill>
                                <a:srgbClr val="FF0000"/>
                              </a:solidFill>
                              <a:latin typeface="Cambria Math" panose="02040503050406030204" pitchFamily="18" charset="0"/>
                            </a:rPr>
                          </m:ctrlPr>
                        </m:sSubPr>
                        <m:e>
                          <m:acc>
                            <m:accPr>
                              <m:chr m:val="̇"/>
                              <m:ctrlPr>
                                <a:rPr lang="en-US" altLang="zh-CN" sz="1600" i="1" smtClean="0">
                                  <a:solidFill>
                                    <a:srgbClr val="FF0000"/>
                                  </a:solidFill>
                                  <a:latin typeface="Cambria Math" panose="02040503050406030204" pitchFamily="18" charset="0"/>
                                </a:rPr>
                              </m:ctrlPr>
                            </m:accPr>
                            <m:e>
                              <m:r>
                                <a:rPr lang="zh-CN" altLang="en-US" sz="1600" i="1">
                                  <a:solidFill>
                                    <a:srgbClr val="FF0000"/>
                                  </a:solidFill>
                                  <a:latin typeface="Cambria Math" panose="02040503050406030204" pitchFamily="18" charset="0"/>
                                </a:rPr>
                                <m:t>𝜉</m:t>
                              </m:r>
                            </m:e>
                          </m:acc>
                        </m:e>
                        <m:sub>
                          <m:r>
                            <a:rPr lang="en-US" altLang="zh-CN" sz="1600" i="1">
                              <a:solidFill>
                                <a:srgbClr val="FF0000"/>
                              </a:solidFill>
                              <a:latin typeface="Cambria Math" panose="02040503050406030204" pitchFamily="18" charset="0"/>
                            </a:rPr>
                            <m:t>𝑙</m:t>
                          </m:r>
                        </m:sub>
                      </m:sSub>
                      <m:r>
                        <a:rPr lang="en-US" altLang="zh-CN" sz="1600" b="0" i="1" smtClean="0">
                          <a:latin typeface="Cambria Math" panose="02040503050406030204" pitchFamily="18" charset="0"/>
                        </a:rPr>
                        <m:t>=</m:t>
                      </m:r>
                      <m:sSub>
                        <m:sSubPr>
                          <m:ctrlPr>
                            <a:rPr lang="en-US" altLang="zh-CN" sz="1600" i="1">
                              <a:solidFill>
                                <a:srgbClr val="FF0000"/>
                              </a:solidFill>
                              <a:latin typeface="Cambria Math" panose="02040503050406030204" pitchFamily="18" charset="0"/>
                            </a:rPr>
                          </m:ctrlPr>
                        </m:sSubPr>
                        <m:e>
                          <m:r>
                            <a:rPr lang="zh-CN" altLang="en-US" sz="1600" i="1">
                              <a:solidFill>
                                <a:srgbClr val="FF0000"/>
                              </a:solidFill>
                              <a:latin typeface="Cambria Math" panose="02040503050406030204" pitchFamily="18" charset="0"/>
                            </a:rPr>
                            <m:t>𝛽</m:t>
                          </m:r>
                        </m:e>
                        <m:sub>
                          <m:r>
                            <a:rPr lang="en-US" altLang="zh-CN" sz="1600" i="1">
                              <a:solidFill>
                                <a:srgbClr val="FF0000"/>
                              </a:solidFill>
                              <a:latin typeface="Cambria Math" panose="02040503050406030204" pitchFamily="18" charset="0"/>
                            </a:rPr>
                            <m:t>𝑙</m:t>
                          </m:r>
                        </m:sub>
                      </m:sSub>
                      <m:r>
                        <a:rPr lang="en-US" altLang="zh-CN" sz="1600" b="0" i="1" smtClean="0">
                          <a:solidFill>
                            <a:srgbClr val="FF0000"/>
                          </a:solidFill>
                          <a:latin typeface="Cambria Math" panose="02040503050406030204" pitchFamily="18" charset="0"/>
                        </a:rPr>
                        <m:t>+</m:t>
                      </m:r>
                      <m:sSub>
                        <m:sSubPr>
                          <m:ctrlPr>
                            <a:rPr lang="en-US" altLang="zh-CN" sz="1600" i="1">
                              <a:solidFill>
                                <a:srgbClr val="FF0000"/>
                              </a:solidFill>
                              <a:latin typeface="Cambria Math" panose="02040503050406030204" pitchFamily="18" charset="0"/>
                            </a:rPr>
                          </m:ctrlPr>
                        </m:sSubPr>
                        <m:e>
                          <m:r>
                            <a:rPr lang="zh-CN" altLang="en-US" sz="1600" i="1">
                              <a:solidFill>
                                <a:srgbClr val="FF0000"/>
                              </a:solidFill>
                              <a:latin typeface="Cambria Math" panose="02040503050406030204" pitchFamily="18" charset="0"/>
                            </a:rPr>
                            <m:t>𝛼</m:t>
                          </m:r>
                        </m:e>
                        <m:sub>
                          <m:r>
                            <a:rPr lang="en-US" altLang="zh-CN" sz="1600" i="1">
                              <a:solidFill>
                                <a:srgbClr val="FF0000"/>
                              </a:solidFill>
                              <a:latin typeface="Cambria Math" panose="02040503050406030204" pitchFamily="18" charset="0"/>
                            </a:rPr>
                            <m:t>𝑙</m:t>
                          </m:r>
                        </m:sub>
                      </m:sSub>
                      <m:acc>
                        <m:accPr>
                          <m:chr m:val="̂"/>
                          <m:ctrlPr>
                            <a:rPr lang="en-US" altLang="zh-CN" sz="1600" i="1" smtClean="0">
                              <a:solidFill>
                                <a:srgbClr val="FF0000"/>
                              </a:solidFill>
                              <a:latin typeface="Cambria Math" panose="02040503050406030204" pitchFamily="18" charset="0"/>
                            </a:rPr>
                          </m:ctrlPr>
                        </m:accPr>
                        <m:e>
                          <m:r>
                            <a:rPr lang="en-US" altLang="zh-CN" sz="1600" i="1">
                              <a:solidFill>
                                <a:srgbClr val="FF0000"/>
                              </a:solidFill>
                              <a:latin typeface="Cambria Math" panose="02040503050406030204" pitchFamily="18" charset="0"/>
                            </a:rPr>
                            <m:t>𝜖</m:t>
                          </m:r>
                        </m:e>
                      </m:acc>
                      <m:d>
                        <m:dPr>
                          <m:ctrlPr>
                            <a:rPr lang="en-US" altLang="zh-CN" sz="1600" i="1">
                              <a:solidFill>
                                <a:srgbClr val="FF0000"/>
                              </a:solidFill>
                              <a:latin typeface="Cambria Math" panose="02040503050406030204" pitchFamily="18" charset="0"/>
                            </a:rPr>
                          </m:ctrlPr>
                        </m:dPr>
                        <m:e>
                          <m:r>
                            <a:rPr lang="en-US" altLang="zh-CN" sz="1600" i="1">
                              <a:solidFill>
                                <a:srgbClr val="FF0000"/>
                              </a:solidFill>
                              <a:latin typeface="Cambria Math" panose="02040503050406030204" pitchFamily="18" charset="0"/>
                            </a:rPr>
                            <m:t>𝑡</m:t>
                          </m:r>
                        </m:e>
                      </m:d>
                    </m:oMath>
                  </m:oMathPara>
                </a14:m>
                <a:endParaRPr lang="en-US" altLang="zh-CN" sz="1600" dirty="0">
                  <a:solidFill>
                    <a:schemeClr val="tx1"/>
                  </a:solidFill>
                  <a:latin typeface="Comic Sans MS" pitchFamily="66" charset="0"/>
                </a:endParaRPr>
              </a:p>
              <a:p>
                <a:pPr algn="just">
                  <a:spcAft>
                    <a:spcPts val="300"/>
                  </a:spcAft>
                </a:pPr>
                <a:r>
                  <a:rPr lang="en-US" altLang="zh-CN" sz="1600" dirty="0">
                    <a:solidFill>
                      <a:schemeClr val="tx1"/>
                    </a:solidFill>
                    <a:latin typeface="Comic Sans MS" pitchFamily="66" charset="0"/>
                  </a:rPr>
                  <a:t>There exist</a:t>
                </a:r>
                <a:r>
                  <a:rPr lang="en-US" altLang="zh-CN" sz="1600" dirty="0">
                    <a:latin typeface="Comic Sans MS" pitchFamily="66" charset="0"/>
                  </a:rPr>
                  <a:t>s </a:t>
                </a:r>
                <a14:m>
                  <m:oMath xmlns:m="http://schemas.openxmlformats.org/officeDocument/2006/math">
                    <m:sSup>
                      <m:sSupPr>
                        <m:ctrlPr>
                          <a:rPr lang="en-US" altLang="zh-CN" sz="1600" b="0" i="1" smtClean="0">
                            <a:solidFill>
                              <a:schemeClr val="tx1"/>
                            </a:solidFill>
                            <a:latin typeface="Cambria Math" panose="02040503050406030204" pitchFamily="18" charset="0"/>
                            <a:ea typeface="Cambria Math" panose="02040503050406030204" pitchFamily="18" charset="0"/>
                          </a:rPr>
                        </m:ctrlPr>
                      </m:sSupPr>
                      <m:e>
                        <m:r>
                          <a:rPr lang="zh-CN" altLang="en-US" sz="1600" i="1">
                            <a:latin typeface="Cambria Math" panose="02040503050406030204" pitchFamily="18" charset="0"/>
                            <a:ea typeface="Cambria Math" panose="02040503050406030204" pitchFamily="18" charset="0"/>
                          </a:rPr>
                          <m:t>𝜃</m:t>
                        </m:r>
                      </m:e>
                      <m:sup>
                        <m:r>
                          <a:rPr lang="en-US" altLang="zh-CN" sz="1600" b="0" i="1" smtClean="0">
                            <a:solidFill>
                              <a:schemeClr val="tx1"/>
                            </a:solidFill>
                            <a:latin typeface="Cambria Math" panose="02040503050406030204" pitchFamily="18" charset="0"/>
                            <a:ea typeface="Cambria Math" panose="02040503050406030204" pitchFamily="18" charset="0"/>
                          </a:rPr>
                          <m:t>∗</m:t>
                        </m:r>
                      </m:sup>
                    </m:sSup>
                    <m:r>
                      <a:rPr lang="en-US" altLang="zh-CN" sz="1600" b="0" i="1" smtClean="0">
                        <a:solidFill>
                          <a:schemeClr val="tx1"/>
                        </a:solidFill>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𝐶</m:t>
                        </m:r>
                      </m:e>
                      <m:sup>
                        <m:r>
                          <a:rPr lang="en-US" altLang="zh-CN" sz="1600" i="1">
                            <a:latin typeface="Cambria Math" panose="02040503050406030204" pitchFamily="18" charset="0"/>
                            <a:ea typeface="Cambria Math" panose="02040503050406030204" pitchFamily="18" charset="0"/>
                          </a:rPr>
                          <m:t>′</m:t>
                        </m:r>
                      </m:sup>
                    </m:sSup>
                    <m:r>
                      <a:rPr lang="en-US" altLang="zh-CN" sz="1600" i="1" smtClean="0">
                        <a:latin typeface="Cambria Math" panose="02040503050406030204" pitchFamily="18" charset="0"/>
                        <a:ea typeface="Cambria Math" panose="02040503050406030204" pitchFamily="18" charset="0"/>
                      </a:rPr>
                      <m:t>∈</m:t>
                    </m:r>
                    <m:sSub>
                      <m:sSubPr>
                        <m:ctrlPr>
                          <a:rPr lang="en-US" altLang="zh-CN" sz="1600" i="1" smtClean="0">
                            <a:latin typeface="Cambria Math" panose="02040503050406030204" pitchFamily="18" charset="0"/>
                            <a:ea typeface="Cambria Math" panose="02040503050406030204" pitchFamily="18" charset="0"/>
                          </a:rPr>
                        </m:ctrlPr>
                      </m:sSubPr>
                      <m:e>
                        <m:r>
                          <m:rPr>
                            <m:nor/>
                          </m:rPr>
                          <a:rPr lang="en-GB" sz="1600"/>
                          <m:t>ℝ</m:t>
                        </m:r>
                      </m:e>
                      <m:sub>
                        <m:r>
                          <a:rPr lang="en-US" altLang="zh-CN" sz="1600" b="0" i="1" smtClean="0">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  </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𝑣</m:t>
                        </m:r>
                      </m:e>
                      <m:sup>
                        <m:r>
                          <a:rPr lang="en-US" altLang="zh-CN" sz="1600" i="1">
                            <a:latin typeface="Cambria Math" panose="02040503050406030204" pitchFamily="18" charset="0"/>
                          </a:rPr>
                          <m:t>′</m:t>
                        </m:r>
                      </m:sup>
                    </m:sSup>
                    <m:r>
                      <a:rPr lang="en-US" altLang="zh-CN" sz="1600" i="1">
                        <a:latin typeface="Cambria Math" panose="02040503050406030204" pitchFamily="18" charset="0"/>
                        <a:ea typeface="Cambria Math" panose="02040503050406030204" pitchFamily="18" charset="0"/>
                      </a:rPr>
                      <m:t>∈</m:t>
                    </m:r>
                    <m:sSub>
                      <m:sSubPr>
                        <m:ctrlPr>
                          <a:rPr lang="en-US" altLang="zh-CN" sz="1600" i="1">
                            <a:latin typeface="Cambria Math" panose="02040503050406030204" pitchFamily="18" charset="0"/>
                            <a:ea typeface="Cambria Math" panose="02040503050406030204" pitchFamily="18" charset="0"/>
                          </a:rPr>
                        </m:ctrlPr>
                      </m:sSubPr>
                      <m:e>
                        <m:r>
                          <m:rPr>
                            <m:nor/>
                          </m:rPr>
                          <a:rPr lang="en-GB" sz="1600"/>
                          <m:t>ℝ</m:t>
                        </m:r>
                      </m:e>
                      <m:sub>
                        <m:r>
                          <a:rPr lang="en-US" altLang="zh-CN" sz="1600" i="1">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  </m:t>
                    </m:r>
                    <m:r>
                      <a:rPr lang="en-US" altLang="zh-CN" sz="1600" b="0" i="1" smtClean="0">
                        <a:latin typeface="Cambria Math" panose="02040503050406030204" pitchFamily="18" charset="0"/>
                        <a:ea typeface="Cambria Math" panose="02040503050406030204" pitchFamily="18" charset="0"/>
                      </a:rPr>
                      <m:t>𝐿</m:t>
                    </m:r>
                    <m:r>
                      <a:rPr lang="en-US" altLang="zh-CN" sz="1600" i="1">
                        <a:latin typeface="Cambria Math" panose="02040503050406030204" pitchFamily="18" charset="0"/>
                        <a:ea typeface="Cambria Math" panose="02040503050406030204" pitchFamily="18" charset="0"/>
                      </a:rPr>
                      <m:t>∈</m:t>
                    </m:r>
                    <m:sSub>
                      <m:sSubPr>
                        <m:ctrlPr>
                          <a:rPr lang="en-US" altLang="zh-CN" sz="1600" i="1">
                            <a:latin typeface="Cambria Math" panose="02040503050406030204" pitchFamily="18" charset="0"/>
                            <a:ea typeface="Cambria Math" panose="02040503050406030204" pitchFamily="18" charset="0"/>
                          </a:rPr>
                        </m:ctrlPr>
                      </m:sSubPr>
                      <m:e>
                        <m:r>
                          <m:rPr>
                            <m:nor/>
                          </m:rPr>
                          <a:rPr lang="en-US" altLang="zh-CN" sz="1600">
                            <a:latin typeface="Cambria Math" panose="02040503050406030204" pitchFamily="18" charset="0"/>
                            <a:ea typeface="Cambria Math" panose="02040503050406030204" pitchFamily="18" charset="0"/>
                          </a:rPr>
                          <m:t>ℤ</m:t>
                        </m:r>
                      </m:e>
                      <m:sub>
                        <m:r>
                          <a:rPr lang="en-US" altLang="zh-CN" sz="1600" i="1">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m:t>
                    </m:r>
                    <m:r>
                      <a:rPr lang="zh-CN" altLang="en-US" sz="1600" i="1">
                        <a:latin typeface="Cambria Math" panose="02040503050406030204" pitchFamily="18" charset="0"/>
                      </a:rPr>
                      <m:t>𝛼</m:t>
                    </m:r>
                    <m:r>
                      <a:rPr lang="zh-CN" altLang="en-US" sz="1600" i="1" smtClean="0">
                        <a:latin typeface="Cambria Math" panose="02040503050406030204" pitchFamily="18" charset="0"/>
                      </a:rPr>
                      <m:t>∈</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ℝ</m:t>
                        </m:r>
                      </m:e>
                      <m:sup>
                        <m:r>
                          <a:rPr lang="en-US" altLang="zh-CN" sz="1600" i="1">
                            <a:latin typeface="Cambria Math" panose="02040503050406030204" pitchFamily="18" charset="0"/>
                          </a:rPr>
                          <m:t>𝐿</m:t>
                        </m:r>
                      </m:sup>
                    </m:sSup>
                    <m:r>
                      <a:rPr lang="en-US" altLang="zh-CN" sz="1600" b="0" i="1" smtClean="0">
                        <a:latin typeface="Cambria Math" panose="02040503050406030204" pitchFamily="18" charset="0"/>
                      </a:rPr>
                      <m:t>,  </m:t>
                    </m:r>
                    <m:r>
                      <a:rPr lang="zh-CN" altLang="en-US" sz="1600" b="0" i="1" smtClean="0">
                        <a:latin typeface="Cambria Math" panose="02040503050406030204" pitchFamily="18" charset="0"/>
                      </a:rPr>
                      <m:t>𝛽</m:t>
                    </m:r>
                    <m:r>
                      <a:rPr lang="zh-CN" altLang="en-US"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ℝ</m:t>
                        </m:r>
                      </m:e>
                      <m:sup>
                        <m:r>
                          <a:rPr lang="en-US" altLang="zh-CN" sz="1600" b="0" i="1" smtClean="0">
                            <a:latin typeface="Cambria Math" panose="02040503050406030204" pitchFamily="18" charset="0"/>
                          </a:rPr>
                          <m:t>𝐿</m:t>
                        </m:r>
                      </m:sup>
                    </m:sSup>
                    <m:r>
                      <a:rPr lang="en-US" altLang="zh-CN" sz="1600" b="0" i="1" smtClean="0">
                        <a:solidFill>
                          <a:schemeClr val="tx1"/>
                        </a:solidFill>
                        <a:latin typeface="Cambria Math" panose="02040503050406030204" pitchFamily="18" charset="0"/>
                        <a:ea typeface="Cambria Math" panose="02040503050406030204" pitchFamily="18" charset="0"/>
                      </a:rPr>
                      <m:t>}</m:t>
                    </m:r>
                  </m:oMath>
                </a14:m>
                <a:r>
                  <a:rPr lang="en-US" altLang="zh-CN" sz="1600" dirty="0">
                    <a:solidFill>
                      <a:schemeClr val="tx1"/>
                    </a:solidFill>
                    <a:latin typeface="Comic Sans MS" pitchFamily="66" charset="0"/>
                  </a:rPr>
                  <a:t> such that </a:t>
                </a:r>
                <a14:m>
                  <m:oMath xmlns:m="http://schemas.openxmlformats.org/officeDocument/2006/math">
                    <m:r>
                      <m:rPr>
                        <m:sty m:val="p"/>
                      </m:rPr>
                      <a:rPr lang="el-GR" altLang="zh-CN" sz="1600" i="1">
                        <a:latin typeface="Cambria Math" panose="02040503050406030204" pitchFamily="18" charset="0"/>
                        <a:ea typeface="Cambria Math" panose="02040503050406030204" pitchFamily="18" charset="0"/>
                      </a:rPr>
                      <m:t>Ψ</m:t>
                    </m:r>
                    <m:d>
                      <m:dPr>
                        <m:ctrlPr>
                          <a:rPr lang="en-US" altLang="zh-CN" sz="1600" i="1">
                            <a:latin typeface="Cambria Math" panose="02040503050406030204" pitchFamily="18" charset="0"/>
                            <a:ea typeface="Cambria Math" panose="02040503050406030204" pitchFamily="18" charset="0"/>
                          </a:rPr>
                        </m:ctrlPr>
                      </m:dPr>
                      <m:e>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r>
                          <a:rPr lang="en-US" altLang="zh-CN" sz="1600" b="0" i="1" smtClean="0">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zh-CN" altLang="en-US" sz="1600" i="1">
                                <a:latin typeface="Cambria Math" panose="02040503050406030204" pitchFamily="18" charset="0"/>
                                <a:ea typeface="Cambria Math" panose="02040503050406030204" pitchFamily="18" charset="0"/>
                              </a:rPr>
                              <m:t>𝜃</m:t>
                            </m:r>
                          </m:e>
                          <m:sup>
                            <m:r>
                              <a:rPr lang="en-US" altLang="zh-CN" sz="1600" i="1">
                                <a:latin typeface="Cambria Math" panose="02040503050406030204" pitchFamily="18" charset="0"/>
                                <a:ea typeface="Cambria Math" panose="02040503050406030204" pitchFamily="18" charset="0"/>
                              </a:rPr>
                              <m:t>∗</m:t>
                            </m:r>
                          </m:sup>
                        </m:sSup>
                      </m:e>
                    </m:d>
                    <m:r>
                      <a:rPr lang="en-US" altLang="zh-CN" sz="1600" b="0" i="1" smtClean="0">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rPr>
                        </m:ctrlPr>
                      </m:sSupPr>
                      <m:e>
                        <m:r>
                          <m:rPr>
                            <m:sty m:val="p"/>
                          </m:rPr>
                          <a:rPr lang="el-GR" altLang="zh-CN" sz="1600" i="1">
                            <a:latin typeface="Cambria Math" panose="02040503050406030204" pitchFamily="18" charset="0"/>
                            <a:ea typeface="Cambria Math" panose="02040503050406030204" pitchFamily="18" charset="0"/>
                          </a:rPr>
                          <m:t>Ψ</m:t>
                        </m:r>
                      </m:e>
                      <m:sup>
                        <m:r>
                          <m:rPr>
                            <m:nor/>
                          </m:rPr>
                          <a:rPr lang="en-GB" sz="1600"/>
                          <m:t>†</m:t>
                        </m:r>
                      </m:sup>
                    </m:sSup>
                    <m:r>
                      <a:rPr lang="en-US" sz="1600" b="0" i="1" smtClean="0">
                        <a:latin typeface="Cambria Math" panose="02040503050406030204" pitchFamily="18" charset="0"/>
                      </a:rPr>
                      <m:t>(</m:t>
                    </m:r>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𝜖</m:t>
                        </m:r>
                      </m:e>
                    </m:acc>
                    <m:r>
                      <a:rPr lang="en-US" sz="1600" b="0" i="1" smtClean="0">
                        <a:latin typeface="Cambria Math" panose="02040503050406030204" pitchFamily="18" charset="0"/>
                      </a:rPr>
                      <m:t>)</m:t>
                    </m:r>
                  </m:oMath>
                </a14:m>
                <a:r>
                  <a:rPr lang="en-US" altLang="zh-CN" sz="1600" dirty="0">
                    <a:solidFill>
                      <a:srgbClr val="FF0000"/>
                    </a:solidFill>
                    <a:latin typeface="Comic Sans MS" pitchFamily="66" charset="0"/>
                  </a:rPr>
                  <a:t>. </a:t>
                </a:r>
                <a:endParaRPr lang="en-US" altLang="zh-CN" sz="1600" dirty="0">
                  <a:latin typeface="Comic Sans MS" pitchFamily="66" charset="0"/>
                </a:endParaRPr>
              </a:p>
            </p:txBody>
          </p:sp>
        </mc:Choice>
        <mc:Fallback xmlns="">
          <p:sp>
            <p:nvSpPr>
              <p:cNvPr id="50" name="TextBox 49">
                <a:extLst>
                  <a:ext uri="{FF2B5EF4-FFF2-40B4-BE49-F238E27FC236}">
                    <a16:creationId xmlns:a16="http://schemas.microsoft.com/office/drawing/2014/main" id="{C93CF7B8-7E85-4EE0-8599-34FFFF2E8890}"/>
                  </a:ext>
                </a:extLst>
              </p:cNvPr>
              <p:cNvSpPr txBox="1">
                <a:spLocks noRot="1" noChangeAspect="1" noMove="1" noResize="1" noEditPoints="1" noAdjustHandles="1" noChangeArrowheads="1" noChangeShapeType="1" noTextEdit="1"/>
              </p:cNvSpPr>
              <p:nvPr/>
            </p:nvSpPr>
            <p:spPr>
              <a:xfrm>
                <a:off x="360057" y="3267776"/>
                <a:ext cx="6553196" cy="2799997"/>
              </a:xfrm>
              <a:prstGeom prst="rect">
                <a:avLst/>
              </a:prstGeom>
              <a:blipFill>
                <a:blip r:embed="rId13"/>
                <a:stretch>
                  <a:fillRect l="-371" r="-371" b="-1082"/>
                </a:stretch>
              </a:blipFill>
              <a:ln w="19050">
                <a:solidFill>
                  <a:schemeClr val="tx1"/>
                </a:solidFill>
              </a:ln>
            </p:spPr>
            <p:txBody>
              <a:bodyPr/>
              <a:lstStyle/>
              <a:p>
                <a:r>
                  <a:rPr lang="en-US">
                    <a:noFill/>
                  </a:rPr>
                  <a:t> </a:t>
                </a:r>
              </a:p>
            </p:txBody>
          </p:sp>
        </mc:Fallback>
      </mc:AlternateContent>
      <p:sp>
        <p:nvSpPr>
          <p:cNvPr id="51" name="TextBox 50">
            <a:extLst>
              <a:ext uri="{FF2B5EF4-FFF2-40B4-BE49-F238E27FC236}">
                <a16:creationId xmlns:a16="http://schemas.microsoft.com/office/drawing/2014/main" id="{CA000377-708D-4B25-A869-5602FDBA41BF}"/>
              </a:ext>
            </a:extLst>
          </p:cNvPr>
          <p:cNvSpPr txBox="1"/>
          <p:nvPr/>
        </p:nvSpPr>
        <p:spPr>
          <a:xfrm>
            <a:off x="800577" y="2679025"/>
            <a:ext cx="544935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Theorem: Existence of Exact Parameteri</a:t>
            </a:r>
            <a:r>
              <a:rPr lang="en-US" dirty="0">
                <a:solidFill>
                  <a:srgbClr val="FF0000"/>
                </a:solidFill>
                <a:latin typeface="Comic Sans MS" panose="030F0702030302020204" pitchFamily="66" charset="0"/>
              </a:rPr>
              <a:t>zation</a:t>
            </a:r>
            <a:endParaRPr lang="en-US" sz="1800" dirty="0">
              <a:solidFill>
                <a:srgbClr val="FF0000"/>
              </a:solidFill>
              <a:latin typeface="Comic Sans MS" panose="030F0702030302020204" pitchFamily="66" charset="0"/>
            </a:endParaRPr>
          </a:p>
        </p:txBody>
      </p:sp>
      <p:sp>
        <p:nvSpPr>
          <p:cNvPr id="7" name="Rectangle 6">
            <a:extLst>
              <a:ext uri="{FF2B5EF4-FFF2-40B4-BE49-F238E27FC236}">
                <a16:creationId xmlns:a16="http://schemas.microsoft.com/office/drawing/2014/main" id="{1CA4703C-C4E8-4052-B60A-78150FEEFA77}"/>
              </a:ext>
            </a:extLst>
          </p:cNvPr>
          <p:cNvSpPr/>
          <p:nvPr/>
        </p:nvSpPr>
        <p:spPr>
          <a:xfrm>
            <a:off x="2253253" y="1395670"/>
            <a:ext cx="848002" cy="2705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8F7AB919-5563-4C34-8FFF-448DB476844F}"/>
              </a:ext>
            </a:extLst>
          </p:cNvPr>
          <p:cNvSpPr/>
          <p:nvPr/>
        </p:nvSpPr>
        <p:spPr>
          <a:xfrm>
            <a:off x="3101254" y="1394850"/>
            <a:ext cx="848002" cy="27056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32F8A879-A51D-48CF-823D-2B0230CF1B91}"/>
              </a:ext>
            </a:extLst>
          </p:cNvPr>
          <p:cNvSpPr/>
          <p:nvPr/>
        </p:nvSpPr>
        <p:spPr>
          <a:xfrm>
            <a:off x="3949258" y="1395665"/>
            <a:ext cx="848002" cy="2705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779C4DB-42D6-4E7E-8A39-150BDA9D59F2}"/>
              </a:ext>
            </a:extLst>
          </p:cNvPr>
          <p:cNvSpPr/>
          <p:nvPr/>
        </p:nvSpPr>
        <p:spPr>
          <a:xfrm>
            <a:off x="4790627" y="1394850"/>
            <a:ext cx="848002" cy="2705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0F6E5EC4-DBDF-4749-B0E6-898488C7963B}"/>
              </a:ext>
            </a:extLst>
          </p:cNvPr>
          <p:cNvSpPr/>
          <p:nvPr/>
        </p:nvSpPr>
        <p:spPr>
          <a:xfrm>
            <a:off x="5631996" y="1386196"/>
            <a:ext cx="867906" cy="27078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图片 11" descr="图表, 折线图&#10;&#10;描述已自动生成">
            <a:extLst>
              <a:ext uri="{FF2B5EF4-FFF2-40B4-BE49-F238E27FC236}">
                <a16:creationId xmlns:a16="http://schemas.microsoft.com/office/drawing/2014/main" id="{5C786BCA-BE13-4942-836B-B4CED2D9E4E0}"/>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762525" y="1656985"/>
            <a:ext cx="3769879" cy="3775061"/>
          </a:xfrm>
          <a:prstGeom prst="rect">
            <a:avLst/>
          </a:prstGeom>
        </p:spPr>
      </p:pic>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D9A794E8-B461-4AB7-8F3C-E8DD83CD2A71}"/>
                  </a:ext>
                </a:extLst>
              </p:cNvPr>
              <p:cNvSpPr txBox="1"/>
              <p:nvPr/>
            </p:nvSpPr>
            <p:spPr>
              <a:xfrm>
                <a:off x="8066620" y="5432046"/>
                <a:ext cx="3226313" cy="393826"/>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Number of internal variables </a:t>
                </a:r>
                <a14:m>
                  <m:oMath xmlns:m="http://schemas.openxmlformats.org/officeDocument/2006/math">
                    <m:sSub>
                      <m:sSubPr>
                        <m:ctrlPr>
                          <a:rPr lang="en-US" altLang="zh-CN" i="1" smtClean="0">
                            <a:latin typeface="Cambria Math" panose="02040503050406030204" pitchFamily="18" charset="0"/>
                            <a:cs typeface="Times New Roman" panose="02020603050405020304" pitchFamily="18" charset="0"/>
                          </a:rPr>
                        </m:ctrlPr>
                      </m:sSubPr>
                      <m:e>
                        <m:r>
                          <a:rPr lang="en-US" altLang="zh-CN" b="0" i="1" smtClean="0">
                            <a:latin typeface="Cambria Math" panose="02040503050406030204" pitchFamily="18" charset="0"/>
                            <a:cs typeface="Times New Roman" panose="02020603050405020304" pitchFamily="18" charset="0"/>
                          </a:rPr>
                          <m:t>𝑑</m:t>
                        </m:r>
                      </m:e>
                      <m:sub>
                        <m:r>
                          <a:rPr lang="zh-CN" altLang="en-US" i="1" smtClean="0">
                            <a:latin typeface="Cambria Math" panose="02040503050406030204" pitchFamily="18" charset="0"/>
                            <a:cs typeface="Times New Roman" panose="02020603050405020304" pitchFamily="18" charset="0"/>
                          </a:rPr>
                          <m:t>𝜉</m:t>
                        </m:r>
                      </m:sub>
                    </m:sSub>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13" name="文本框 12">
                <a:extLst>
                  <a:ext uri="{FF2B5EF4-FFF2-40B4-BE49-F238E27FC236}">
                    <a16:creationId xmlns:a16="http://schemas.microsoft.com/office/drawing/2014/main" id="{D9A794E8-B461-4AB7-8F3C-E8DD83CD2A71}"/>
                  </a:ext>
                </a:extLst>
              </p:cNvPr>
              <p:cNvSpPr txBox="1">
                <a:spLocks noRot="1" noChangeAspect="1" noMove="1" noResize="1" noEditPoints="1" noAdjustHandles="1" noChangeArrowheads="1" noChangeShapeType="1" noTextEdit="1"/>
              </p:cNvSpPr>
              <p:nvPr/>
            </p:nvSpPr>
            <p:spPr>
              <a:xfrm>
                <a:off x="8066620" y="5432046"/>
                <a:ext cx="3226313" cy="393826"/>
              </a:xfrm>
              <a:prstGeom prst="rect">
                <a:avLst/>
              </a:prstGeom>
              <a:blipFill>
                <a:blip r:embed="rId15"/>
                <a:stretch>
                  <a:fillRect l="-1509" t="-7692" b="-16923"/>
                </a:stretch>
              </a:blipFill>
            </p:spPr>
            <p:txBody>
              <a:bodyPr/>
              <a:lstStyle/>
              <a:p>
                <a:r>
                  <a:rPr lang="zh-CN" altLang="en-US">
                    <a:noFill/>
                  </a:rPr>
                  <a:t> </a:t>
                </a:r>
              </a:p>
            </p:txBody>
          </p:sp>
        </mc:Fallback>
      </mc:AlternateContent>
      <p:sp>
        <p:nvSpPr>
          <p:cNvPr id="47" name="文本框 46">
            <a:extLst>
              <a:ext uri="{FF2B5EF4-FFF2-40B4-BE49-F238E27FC236}">
                <a16:creationId xmlns:a16="http://schemas.microsoft.com/office/drawing/2014/main" id="{F2A3E64D-1281-481E-AB5A-8625F1F5A539}"/>
              </a:ext>
            </a:extLst>
          </p:cNvPr>
          <p:cNvSpPr txBox="1"/>
          <p:nvPr/>
        </p:nvSpPr>
        <p:spPr>
          <a:xfrm rot="16200000">
            <a:off x="6818554" y="3188058"/>
            <a:ext cx="1521707"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Test error (%) </a:t>
            </a:r>
            <a:endParaRPr lang="zh-CN" altLang="en-US" dirty="0">
              <a:latin typeface="Times New Roman" panose="02020603050405020304" pitchFamily="18" charset="0"/>
              <a:cs typeface="Times New Roman" panose="02020603050405020304" pitchFamily="18" charset="0"/>
            </a:endParaRPr>
          </a:p>
        </p:txBody>
      </p:sp>
      <p:sp>
        <p:nvSpPr>
          <p:cNvPr id="48" name="TextBox 50">
            <a:extLst>
              <a:ext uri="{FF2B5EF4-FFF2-40B4-BE49-F238E27FC236}">
                <a16:creationId xmlns:a16="http://schemas.microsoft.com/office/drawing/2014/main" id="{A9EF164B-58C7-4B6A-9A33-E49725A7C5DD}"/>
              </a:ext>
            </a:extLst>
          </p:cNvPr>
          <p:cNvSpPr txBox="1"/>
          <p:nvPr/>
        </p:nvSpPr>
        <p:spPr>
          <a:xfrm>
            <a:off x="6955099" y="1262867"/>
            <a:ext cx="5449356" cy="369332"/>
          </a:xfrm>
          <a:prstGeom prst="rect">
            <a:avLst/>
          </a:prstGeom>
          <a:noFill/>
        </p:spPr>
        <p:txBody>
          <a:bodyPr wrap="square" rtlCol="0">
            <a:spAutoFit/>
          </a:bodyPr>
          <a:lstStyle/>
          <a:p>
            <a:pPr algn="ctr"/>
            <a:r>
              <a:rPr lang="en-US" dirty="0">
                <a:solidFill>
                  <a:srgbClr val="FF0000"/>
                </a:solidFill>
                <a:latin typeface="Comic Sans MS" panose="030F0702030302020204" pitchFamily="66" charset="0"/>
              </a:rPr>
              <a:t>Training with 3-phase materials</a:t>
            </a:r>
            <a:endParaRPr lang="en-US" sz="1800" dirty="0">
              <a:solidFill>
                <a:srgbClr val="FF0000"/>
              </a:solidFill>
              <a:latin typeface="Comic Sans MS" panose="030F0702030302020204" pitchFamily="66" charset="0"/>
            </a:endParaRPr>
          </a:p>
        </p:txBody>
      </p:sp>
    </p:spTree>
    <p:extLst>
      <p:ext uri="{BB962C8B-B14F-4D97-AF65-F5344CB8AC3E}">
        <p14:creationId xmlns:p14="http://schemas.microsoft.com/office/powerpoint/2010/main" val="15093155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ubtitle 2">
            <a:extLst>
              <a:ext uri="{FF2B5EF4-FFF2-40B4-BE49-F238E27FC236}">
                <a16:creationId xmlns:a16="http://schemas.microsoft.com/office/drawing/2014/main" id="{EE050BA8-A95C-4AD4-9566-614B7222B9F8}"/>
              </a:ext>
            </a:extLst>
          </p:cNvPr>
          <p:cNvSpPr txBox="1">
            <a:spLocks/>
          </p:cNvSpPr>
          <p:nvPr/>
        </p:nvSpPr>
        <p:spPr>
          <a:xfrm>
            <a:off x="768361" y="233369"/>
            <a:ext cx="10655277"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Generalization: 1D </a:t>
            </a:r>
            <a:r>
              <a:rPr lang="en-US" b="1" dirty="0" err="1">
                <a:solidFill>
                  <a:srgbClr val="0000FF"/>
                </a:solidFill>
                <a:latin typeface="Comic Sans MS"/>
              </a:rPr>
              <a:t>visco</a:t>
            </a:r>
            <a:r>
              <a:rPr lang="en-US" b="1" dirty="0">
                <a:solidFill>
                  <a:srgbClr val="0000FF"/>
                </a:solidFill>
                <a:latin typeface="Comic Sans MS"/>
              </a:rPr>
              <a:t>-elastic beam with L phases</a:t>
            </a:r>
            <a:endParaRPr lang="en-US" dirty="0"/>
          </a:p>
        </p:txBody>
      </p:sp>
      <p:grpSp>
        <p:nvGrpSpPr>
          <p:cNvPr id="16" name="Group 15">
            <a:extLst>
              <a:ext uri="{FF2B5EF4-FFF2-40B4-BE49-F238E27FC236}">
                <a16:creationId xmlns:a16="http://schemas.microsoft.com/office/drawing/2014/main" id="{3968E15E-7C62-4DC2-B254-C516355EB91F}"/>
              </a:ext>
            </a:extLst>
          </p:cNvPr>
          <p:cNvGrpSpPr/>
          <p:nvPr/>
        </p:nvGrpSpPr>
        <p:grpSpPr>
          <a:xfrm>
            <a:off x="557246" y="1394031"/>
            <a:ext cx="5936021" cy="272199"/>
            <a:chOff x="1499016" y="779488"/>
            <a:chExt cx="8499421" cy="389744"/>
          </a:xfrm>
        </p:grpSpPr>
        <p:sp>
          <p:nvSpPr>
            <p:cNvPr id="27" name="Rectangle 26">
              <a:extLst>
                <a:ext uri="{FF2B5EF4-FFF2-40B4-BE49-F238E27FC236}">
                  <a16:creationId xmlns:a16="http://schemas.microsoft.com/office/drawing/2014/main" id="{F797C13A-4E3F-40A8-8484-86993A022D19}"/>
                </a:ext>
              </a:extLst>
            </p:cNvPr>
            <p:cNvSpPr/>
            <p:nvPr/>
          </p:nvSpPr>
          <p:spPr>
            <a:xfrm>
              <a:off x="1499016"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28">
              <a:extLst>
                <a:ext uri="{FF2B5EF4-FFF2-40B4-BE49-F238E27FC236}">
                  <a16:creationId xmlns:a16="http://schemas.microsoft.com/office/drawing/2014/main" id="{E0F9B04B-6ACE-46A5-8D64-6A3287676CAF}"/>
                </a:ext>
              </a:extLst>
            </p:cNvPr>
            <p:cNvSpPr/>
            <p:nvPr/>
          </p:nvSpPr>
          <p:spPr>
            <a:xfrm>
              <a:off x="2713219"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Rectangle 29">
              <a:extLst>
                <a:ext uri="{FF2B5EF4-FFF2-40B4-BE49-F238E27FC236}">
                  <a16:creationId xmlns:a16="http://schemas.microsoft.com/office/drawing/2014/main" id="{650889DD-238A-44BD-AA94-A8FCE558E547}"/>
                </a:ext>
              </a:extLst>
            </p:cNvPr>
            <p:cNvSpPr/>
            <p:nvPr/>
          </p:nvSpPr>
          <p:spPr>
            <a:xfrm>
              <a:off x="3927422"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30">
              <a:extLst>
                <a:ext uri="{FF2B5EF4-FFF2-40B4-BE49-F238E27FC236}">
                  <a16:creationId xmlns:a16="http://schemas.microsoft.com/office/drawing/2014/main" id="{71E1D6D6-4604-48BE-AE40-6E23182634ED}"/>
                </a:ext>
              </a:extLst>
            </p:cNvPr>
            <p:cNvSpPr/>
            <p:nvPr/>
          </p:nvSpPr>
          <p:spPr>
            <a:xfrm>
              <a:off x="5141625"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31">
              <a:extLst>
                <a:ext uri="{FF2B5EF4-FFF2-40B4-BE49-F238E27FC236}">
                  <a16:creationId xmlns:a16="http://schemas.microsoft.com/office/drawing/2014/main" id="{18D20620-D2FE-4DB7-834D-881927E95F49}"/>
                </a:ext>
              </a:extLst>
            </p:cNvPr>
            <p:cNvSpPr/>
            <p:nvPr/>
          </p:nvSpPr>
          <p:spPr>
            <a:xfrm>
              <a:off x="6355828"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Rectangle 32">
              <a:extLst>
                <a:ext uri="{FF2B5EF4-FFF2-40B4-BE49-F238E27FC236}">
                  <a16:creationId xmlns:a16="http://schemas.microsoft.com/office/drawing/2014/main" id="{22F89395-0F12-4B4A-8C7E-6518AB717D8B}"/>
                </a:ext>
              </a:extLst>
            </p:cNvPr>
            <p:cNvSpPr/>
            <p:nvPr/>
          </p:nvSpPr>
          <p:spPr>
            <a:xfrm>
              <a:off x="7570031" y="779488"/>
              <a:ext cx="1214203" cy="38974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256DBABA-E600-45B9-9A9F-E452E542E9D4}"/>
                </a:ext>
              </a:extLst>
            </p:cNvPr>
            <p:cNvSpPr/>
            <p:nvPr/>
          </p:nvSpPr>
          <p:spPr>
            <a:xfrm>
              <a:off x="8784234" y="779488"/>
              <a:ext cx="1214203" cy="389744"/>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 name="TextBox 1">
            <a:extLst>
              <a:ext uri="{FF2B5EF4-FFF2-40B4-BE49-F238E27FC236}">
                <a16:creationId xmlns:a16="http://schemas.microsoft.com/office/drawing/2014/main" id="{4E63BFEF-B858-45C6-B7FC-7E38199E70D1}"/>
              </a:ext>
            </a:extLst>
          </p:cNvPr>
          <p:cNvSpPr txBox="1"/>
          <p:nvPr/>
        </p:nvSpPr>
        <p:spPr>
          <a:xfrm>
            <a:off x="406403" y="1832666"/>
            <a:ext cx="301686" cy="369332"/>
          </a:xfrm>
          <a:prstGeom prst="rect">
            <a:avLst/>
          </a:prstGeom>
          <a:noFill/>
        </p:spPr>
        <p:txBody>
          <a:bodyPr wrap="none" rtlCol="0">
            <a:spAutoFit/>
          </a:bodyPr>
          <a:lstStyle/>
          <a:p>
            <a:r>
              <a:rPr lang="en-US" dirty="0">
                <a:solidFill>
                  <a:srgbClr val="FF0000"/>
                </a:solidFill>
              </a:rPr>
              <a:t>0</a:t>
            </a:r>
            <a:endParaRPr lang="en-GB" dirty="0">
              <a:solidFill>
                <a:srgbClr val="FF0000"/>
              </a:solidFill>
            </a:endParaRPr>
          </a:p>
        </p:txBody>
      </p:sp>
      <p:sp>
        <p:nvSpPr>
          <p:cNvPr id="38" name="TextBox 37">
            <a:extLst>
              <a:ext uri="{FF2B5EF4-FFF2-40B4-BE49-F238E27FC236}">
                <a16:creationId xmlns:a16="http://schemas.microsoft.com/office/drawing/2014/main" id="{7C1E256B-FD76-44E3-B581-59FFBE87DA18}"/>
              </a:ext>
            </a:extLst>
          </p:cNvPr>
          <p:cNvSpPr txBox="1"/>
          <p:nvPr/>
        </p:nvSpPr>
        <p:spPr>
          <a:xfrm>
            <a:off x="6338408" y="1832666"/>
            <a:ext cx="301686" cy="369332"/>
          </a:xfrm>
          <a:prstGeom prst="rect">
            <a:avLst/>
          </a:prstGeom>
          <a:noFill/>
        </p:spPr>
        <p:txBody>
          <a:bodyPr wrap="none" rtlCol="0">
            <a:spAutoFit/>
          </a:bodyPr>
          <a:lstStyle/>
          <a:p>
            <a:r>
              <a:rPr lang="en-US" dirty="0">
                <a:solidFill>
                  <a:srgbClr val="FF0000"/>
                </a:solidFill>
              </a:rPr>
              <a:t>1</a:t>
            </a:r>
            <a:endParaRPr lang="en-GB" dirty="0">
              <a:solidFill>
                <a:srgbClr val="FF0000"/>
              </a:solidFill>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8F3657EE-86D3-449D-8951-58CAF6E68AF2}"/>
                  </a:ext>
                </a:extLst>
              </p:cNvPr>
              <p:cNvSpPr txBox="1"/>
              <p:nvPr/>
            </p:nvSpPr>
            <p:spPr>
              <a:xfrm>
                <a:off x="745509" y="923933"/>
                <a:ext cx="4639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m:oMathPara>
                </a14:m>
                <a:endParaRPr lang="en-GB" dirty="0"/>
              </a:p>
            </p:txBody>
          </p:sp>
        </mc:Choice>
        <mc:Fallback xmlns="">
          <p:sp>
            <p:nvSpPr>
              <p:cNvPr id="3" name="TextBox 2">
                <a:extLst>
                  <a:ext uri="{FF2B5EF4-FFF2-40B4-BE49-F238E27FC236}">
                    <a16:creationId xmlns:a16="http://schemas.microsoft.com/office/drawing/2014/main" id="{8F3657EE-86D3-449D-8951-58CAF6E68AF2}"/>
                  </a:ext>
                </a:extLst>
              </p:cNvPr>
              <p:cNvSpPr txBox="1">
                <a:spLocks noRot="1" noChangeAspect="1" noMove="1" noResize="1" noEditPoints="1" noAdjustHandles="1" noChangeArrowheads="1" noChangeShapeType="1" noTextEdit="1"/>
              </p:cNvSpPr>
              <p:nvPr/>
            </p:nvSpPr>
            <p:spPr>
              <a:xfrm>
                <a:off x="745509" y="923933"/>
                <a:ext cx="463910" cy="369332"/>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E9479015-3FC7-4E89-B18C-AAF7A4B9703A}"/>
                  </a:ext>
                </a:extLst>
              </p:cNvPr>
              <p:cNvSpPr txBox="1"/>
              <p:nvPr/>
            </p:nvSpPr>
            <p:spPr>
              <a:xfrm>
                <a:off x="745508" y="1836187"/>
                <a:ext cx="45211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1</m:t>
                          </m:r>
                        </m:sub>
                      </m:sSub>
                    </m:oMath>
                  </m:oMathPara>
                </a14:m>
                <a:endParaRPr lang="en-GB" dirty="0"/>
              </a:p>
            </p:txBody>
          </p:sp>
        </mc:Choice>
        <mc:Fallback xmlns="">
          <p:sp>
            <p:nvSpPr>
              <p:cNvPr id="39" name="TextBox 38">
                <a:extLst>
                  <a:ext uri="{FF2B5EF4-FFF2-40B4-BE49-F238E27FC236}">
                    <a16:creationId xmlns:a16="http://schemas.microsoft.com/office/drawing/2014/main" id="{E9479015-3FC7-4E89-B18C-AAF7A4B9703A}"/>
                  </a:ext>
                </a:extLst>
              </p:cNvPr>
              <p:cNvSpPr txBox="1">
                <a:spLocks noRot="1" noChangeAspect="1" noMove="1" noResize="1" noEditPoints="1" noAdjustHandles="1" noChangeArrowheads="1" noChangeShapeType="1" noTextEdit="1"/>
              </p:cNvSpPr>
              <p:nvPr/>
            </p:nvSpPr>
            <p:spPr>
              <a:xfrm>
                <a:off x="745508" y="1836187"/>
                <a:ext cx="452110" cy="369332"/>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6A909468-6DBC-4169-8FAA-85F7E63CE297}"/>
                  </a:ext>
                </a:extLst>
              </p:cNvPr>
              <p:cNvSpPr txBox="1"/>
              <p:nvPr/>
            </p:nvSpPr>
            <p:spPr>
              <a:xfrm>
                <a:off x="1556092" y="923933"/>
                <a:ext cx="46923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m:oMathPara>
                </a14:m>
                <a:endParaRPr lang="en-GB" dirty="0"/>
              </a:p>
            </p:txBody>
          </p:sp>
        </mc:Choice>
        <mc:Fallback xmlns="">
          <p:sp>
            <p:nvSpPr>
              <p:cNvPr id="40" name="TextBox 39">
                <a:extLst>
                  <a:ext uri="{FF2B5EF4-FFF2-40B4-BE49-F238E27FC236}">
                    <a16:creationId xmlns:a16="http://schemas.microsoft.com/office/drawing/2014/main" id="{6A909468-6DBC-4169-8FAA-85F7E63CE297}"/>
                  </a:ext>
                </a:extLst>
              </p:cNvPr>
              <p:cNvSpPr txBox="1">
                <a:spLocks noRot="1" noChangeAspect="1" noMove="1" noResize="1" noEditPoints="1" noAdjustHandles="1" noChangeArrowheads="1" noChangeShapeType="1" noTextEdit="1"/>
              </p:cNvSpPr>
              <p:nvPr/>
            </p:nvSpPr>
            <p:spPr>
              <a:xfrm>
                <a:off x="1556092" y="923933"/>
                <a:ext cx="469231" cy="369332"/>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AE4017EB-3C96-48B2-B948-35D26E855C1C}"/>
                  </a:ext>
                </a:extLst>
              </p:cNvPr>
              <p:cNvSpPr txBox="1"/>
              <p:nvPr/>
            </p:nvSpPr>
            <p:spPr>
              <a:xfrm>
                <a:off x="1556091" y="1836187"/>
                <a:ext cx="45743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2</m:t>
                          </m:r>
                        </m:sub>
                      </m:sSub>
                    </m:oMath>
                  </m:oMathPara>
                </a14:m>
                <a:endParaRPr lang="en-GB" dirty="0"/>
              </a:p>
            </p:txBody>
          </p:sp>
        </mc:Choice>
        <mc:Fallback xmlns="">
          <p:sp>
            <p:nvSpPr>
              <p:cNvPr id="41" name="TextBox 40">
                <a:extLst>
                  <a:ext uri="{FF2B5EF4-FFF2-40B4-BE49-F238E27FC236}">
                    <a16:creationId xmlns:a16="http://schemas.microsoft.com/office/drawing/2014/main" id="{AE4017EB-3C96-48B2-B948-35D26E855C1C}"/>
                  </a:ext>
                </a:extLst>
              </p:cNvPr>
              <p:cNvSpPr txBox="1">
                <a:spLocks noRot="1" noChangeAspect="1" noMove="1" noResize="1" noEditPoints="1" noAdjustHandles="1" noChangeArrowheads="1" noChangeShapeType="1" noTextEdit="1"/>
              </p:cNvSpPr>
              <p:nvPr/>
            </p:nvSpPr>
            <p:spPr>
              <a:xfrm>
                <a:off x="1556091" y="1836187"/>
                <a:ext cx="457433" cy="369332"/>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B4CC450D-6880-47D4-BCD9-EFBB1AECF49F}"/>
                  </a:ext>
                </a:extLst>
              </p:cNvPr>
              <p:cNvSpPr txBox="1"/>
              <p:nvPr/>
            </p:nvSpPr>
            <p:spPr>
              <a:xfrm>
                <a:off x="3286857" y="908067"/>
                <a:ext cx="4106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2" name="TextBox 41">
                <a:extLst>
                  <a:ext uri="{FF2B5EF4-FFF2-40B4-BE49-F238E27FC236}">
                    <a16:creationId xmlns:a16="http://schemas.microsoft.com/office/drawing/2014/main" id="{B4CC450D-6880-47D4-BCD9-EFBB1AECF49F}"/>
                  </a:ext>
                </a:extLst>
              </p:cNvPr>
              <p:cNvSpPr txBox="1">
                <a:spLocks noRot="1" noChangeAspect="1" noMove="1" noResize="1" noEditPoints="1" noAdjustHandles="1" noChangeArrowheads="1" noChangeShapeType="1" noTextEdit="1"/>
              </p:cNvSpPr>
              <p:nvPr/>
            </p:nvSpPr>
            <p:spPr>
              <a:xfrm>
                <a:off x="3286857" y="908067"/>
                <a:ext cx="410689" cy="369332"/>
              </a:xfrm>
              <a:prstGeom prst="rect">
                <a:avLst/>
              </a:prstGeom>
              <a:blipFill>
                <a:blip r:embed="rId7"/>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B9ED0E26-8780-4ED6-9D7F-A6166501C21E}"/>
                  </a:ext>
                </a:extLst>
              </p:cNvPr>
              <p:cNvSpPr txBox="1"/>
              <p:nvPr/>
            </p:nvSpPr>
            <p:spPr>
              <a:xfrm>
                <a:off x="3319529" y="1791919"/>
                <a:ext cx="345343" cy="38398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GB" dirty="0"/>
              </a:p>
            </p:txBody>
          </p:sp>
        </mc:Choice>
        <mc:Fallback xmlns="">
          <p:sp>
            <p:nvSpPr>
              <p:cNvPr id="43" name="TextBox 42">
                <a:extLst>
                  <a:ext uri="{FF2B5EF4-FFF2-40B4-BE49-F238E27FC236}">
                    <a16:creationId xmlns:a16="http://schemas.microsoft.com/office/drawing/2014/main" id="{B9ED0E26-8780-4ED6-9D7F-A6166501C21E}"/>
                  </a:ext>
                </a:extLst>
              </p:cNvPr>
              <p:cNvSpPr txBox="1">
                <a:spLocks noRot="1" noChangeAspect="1" noMove="1" noResize="1" noEditPoints="1" noAdjustHandles="1" noChangeArrowheads="1" noChangeShapeType="1" noTextEdit="1"/>
              </p:cNvSpPr>
              <p:nvPr/>
            </p:nvSpPr>
            <p:spPr>
              <a:xfrm>
                <a:off x="3319529" y="1791919"/>
                <a:ext cx="345343" cy="383988"/>
              </a:xfrm>
              <a:prstGeom prst="rect">
                <a:avLst/>
              </a:prstGeom>
              <a:blipFill>
                <a:blip r:embed="rId8"/>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04514A3E-52C3-4CDC-A7FD-50530990AA0E}"/>
                  </a:ext>
                </a:extLst>
              </p:cNvPr>
              <p:cNvSpPr txBox="1"/>
              <p:nvPr/>
            </p:nvSpPr>
            <p:spPr>
              <a:xfrm>
                <a:off x="4982863" y="923933"/>
                <a:ext cx="68691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𝐿</m:t>
                          </m:r>
                          <m:r>
                            <a:rPr lang="en-US" b="0" i="1" smtClean="0">
                              <a:latin typeface="Cambria Math" panose="02040503050406030204" pitchFamily="18" charset="0"/>
                            </a:rPr>
                            <m:t>−1</m:t>
                          </m:r>
                        </m:sub>
                      </m:sSub>
                    </m:oMath>
                  </m:oMathPara>
                </a14:m>
                <a:endParaRPr lang="en-GB" dirty="0"/>
              </a:p>
            </p:txBody>
          </p:sp>
        </mc:Choice>
        <mc:Fallback xmlns="">
          <p:sp>
            <p:nvSpPr>
              <p:cNvPr id="44" name="TextBox 43">
                <a:extLst>
                  <a:ext uri="{FF2B5EF4-FFF2-40B4-BE49-F238E27FC236}">
                    <a16:creationId xmlns:a16="http://schemas.microsoft.com/office/drawing/2014/main" id="{04514A3E-52C3-4CDC-A7FD-50530990AA0E}"/>
                  </a:ext>
                </a:extLst>
              </p:cNvPr>
              <p:cNvSpPr txBox="1">
                <a:spLocks noRot="1" noChangeAspect="1" noMove="1" noResize="1" noEditPoints="1" noAdjustHandles="1" noChangeArrowheads="1" noChangeShapeType="1" noTextEdit="1"/>
              </p:cNvSpPr>
              <p:nvPr/>
            </p:nvSpPr>
            <p:spPr>
              <a:xfrm>
                <a:off x="4982863" y="923933"/>
                <a:ext cx="686919" cy="369332"/>
              </a:xfrm>
              <a:prstGeom prst="rect">
                <a:avLst/>
              </a:prstGeom>
              <a:blipFill>
                <a:blip r:embed="rId9"/>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95E0FBF3-BF3A-487A-9454-2F3C018EC06B}"/>
                  </a:ext>
                </a:extLst>
              </p:cNvPr>
              <p:cNvSpPr txBox="1"/>
              <p:nvPr/>
            </p:nvSpPr>
            <p:spPr>
              <a:xfrm>
                <a:off x="4977302" y="1791919"/>
                <a:ext cx="67512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𝐿</m:t>
                          </m:r>
                          <m:r>
                            <a:rPr lang="en-US" b="0" i="1" smtClean="0">
                              <a:latin typeface="Cambria Math" panose="02040503050406030204" pitchFamily="18" charset="0"/>
                            </a:rPr>
                            <m:t>−1</m:t>
                          </m:r>
                        </m:sub>
                      </m:sSub>
                    </m:oMath>
                  </m:oMathPara>
                </a14:m>
                <a:endParaRPr lang="en-GB" dirty="0"/>
              </a:p>
            </p:txBody>
          </p:sp>
        </mc:Choice>
        <mc:Fallback xmlns="">
          <p:sp>
            <p:nvSpPr>
              <p:cNvPr id="45" name="TextBox 44">
                <a:extLst>
                  <a:ext uri="{FF2B5EF4-FFF2-40B4-BE49-F238E27FC236}">
                    <a16:creationId xmlns:a16="http://schemas.microsoft.com/office/drawing/2014/main" id="{95E0FBF3-BF3A-487A-9454-2F3C018EC06B}"/>
                  </a:ext>
                </a:extLst>
              </p:cNvPr>
              <p:cNvSpPr txBox="1">
                <a:spLocks noRot="1" noChangeAspect="1" noMove="1" noResize="1" noEditPoints="1" noAdjustHandles="1" noChangeArrowheads="1" noChangeShapeType="1" noTextEdit="1"/>
              </p:cNvSpPr>
              <p:nvPr/>
            </p:nvSpPr>
            <p:spPr>
              <a:xfrm>
                <a:off x="4977302" y="1791919"/>
                <a:ext cx="675121" cy="369332"/>
              </a:xfrm>
              <a:prstGeom prst="rect">
                <a:avLst/>
              </a:prstGeom>
              <a:blipFill>
                <a:blip r:embed="rId10"/>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2D7BBA91-4D58-4398-9F47-8533ACB7B8DD}"/>
                  </a:ext>
                </a:extLst>
              </p:cNvPr>
              <p:cNvSpPr txBox="1"/>
              <p:nvPr/>
            </p:nvSpPr>
            <p:spPr>
              <a:xfrm>
                <a:off x="5839098" y="923933"/>
                <a:ext cx="46730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𝐿</m:t>
                          </m:r>
                        </m:sub>
                      </m:sSub>
                    </m:oMath>
                  </m:oMathPara>
                </a14:m>
                <a:endParaRPr lang="en-GB" dirty="0"/>
              </a:p>
            </p:txBody>
          </p:sp>
        </mc:Choice>
        <mc:Fallback xmlns="">
          <p:sp>
            <p:nvSpPr>
              <p:cNvPr id="46" name="TextBox 45">
                <a:extLst>
                  <a:ext uri="{FF2B5EF4-FFF2-40B4-BE49-F238E27FC236}">
                    <a16:creationId xmlns:a16="http://schemas.microsoft.com/office/drawing/2014/main" id="{2D7BBA91-4D58-4398-9F47-8533ACB7B8DD}"/>
                  </a:ext>
                </a:extLst>
              </p:cNvPr>
              <p:cNvSpPr txBox="1">
                <a:spLocks noRot="1" noChangeAspect="1" noMove="1" noResize="1" noEditPoints="1" noAdjustHandles="1" noChangeArrowheads="1" noChangeShapeType="1" noTextEdit="1"/>
              </p:cNvSpPr>
              <p:nvPr/>
            </p:nvSpPr>
            <p:spPr>
              <a:xfrm>
                <a:off x="5839098" y="923933"/>
                <a:ext cx="467307" cy="369332"/>
              </a:xfrm>
              <a:prstGeom prst="rect">
                <a:avLst/>
              </a:prstGeom>
              <a:blipFill>
                <a:blip r:embed="rId11"/>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1926FC28-2C91-4426-8884-E39FE2D2B6FB}"/>
                  </a:ext>
                </a:extLst>
              </p:cNvPr>
              <p:cNvSpPr txBox="1"/>
              <p:nvPr/>
            </p:nvSpPr>
            <p:spPr>
              <a:xfrm>
                <a:off x="5839098" y="1786586"/>
                <a:ext cx="45550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𝐿</m:t>
                          </m:r>
                        </m:sub>
                      </m:sSub>
                    </m:oMath>
                  </m:oMathPara>
                </a14:m>
                <a:endParaRPr lang="en-GB" dirty="0"/>
              </a:p>
            </p:txBody>
          </p:sp>
        </mc:Choice>
        <mc:Fallback xmlns="">
          <p:sp>
            <p:nvSpPr>
              <p:cNvPr id="49" name="TextBox 48">
                <a:extLst>
                  <a:ext uri="{FF2B5EF4-FFF2-40B4-BE49-F238E27FC236}">
                    <a16:creationId xmlns:a16="http://schemas.microsoft.com/office/drawing/2014/main" id="{1926FC28-2C91-4426-8884-E39FE2D2B6FB}"/>
                  </a:ext>
                </a:extLst>
              </p:cNvPr>
              <p:cNvSpPr txBox="1">
                <a:spLocks noRot="1" noChangeAspect="1" noMove="1" noResize="1" noEditPoints="1" noAdjustHandles="1" noChangeArrowheads="1" noChangeShapeType="1" noTextEdit="1"/>
              </p:cNvSpPr>
              <p:nvPr/>
            </p:nvSpPr>
            <p:spPr>
              <a:xfrm>
                <a:off x="5839098" y="1786586"/>
                <a:ext cx="455509" cy="369332"/>
              </a:xfrm>
              <a:prstGeom prst="rect">
                <a:avLst/>
              </a:prstGeom>
              <a:blipFill>
                <a:blip r:embed="rId12"/>
                <a:stretch>
                  <a:fillRect/>
                </a:stretch>
              </a:blipFill>
            </p:spPr>
            <p:txBody>
              <a:bodyPr/>
              <a:lstStyle/>
              <a:p>
                <a:r>
                  <a:rPr lang="en-GB">
                    <a:noFill/>
                  </a:rPr>
                  <a:t> </a:t>
                </a:r>
              </a:p>
            </p:txBody>
          </p:sp>
        </mc:Fallback>
      </mc:AlternateContent>
      <p:sp>
        <p:nvSpPr>
          <p:cNvPr id="7" name="Rectangle 6">
            <a:extLst>
              <a:ext uri="{FF2B5EF4-FFF2-40B4-BE49-F238E27FC236}">
                <a16:creationId xmlns:a16="http://schemas.microsoft.com/office/drawing/2014/main" id="{1CA4703C-C4E8-4052-B60A-78150FEEFA77}"/>
              </a:ext>
            </a:extLst>
          </p:cNvPr>
          <p:cNvSpPr/>
          <p:nvPr/>
        </p:nvSpPr>
        <p:spPr>
          <a:xfrm>
            <a:off x="2253253" y="1395670"/>
            <a:ext cx="848002" cy="2705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8F7AB919-5563-4C34-8FFF-448DB476844F}"/>
              </a:ext>
            </a:extLst>
          </p:cNvPr>
          <p:cNvSpPr/>
          <p:nvPr/>
        </p:nvSpPr>
        <p:spPr>
          <a:xfrm>
            <a:off x="3101254" y="1394850"/>
            <a:ext cx="848002" cy="27056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32F8A879-A51D-48CF-823D-2B0230CF1B91}"/>
              </a:ext>
            </a:extLst>
          </p:cNvPr>
          <p:cNvSpPr/>
          <p:nvPr/>
        </p:nvSpPr>
        <p:spPr>
          <a:xfrm>
            <a:off x="3949258" y="1395665"/>
            <a:ext cx="848002" cy="2705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779C4DB-42D6-4E7E-8A39-150BDA9D59F2}"/>
              </a:ext>
            </a:extLst>
          </p:cNvPr>
          <p:cNvSpPr/>
          <p:nvPr/>
        </p:nvSpPr>
        <p:spPr>
          <a:xfrm>
            <a:off x="4790627" y="1394850"/>
            <a:ext cx="848002" cy="2705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0F6E5EC4-DBDF-4749-B0E6-898488C7963B}"/>
              </a:ext>
            </a:extLst>
          </p:cNvPr>
          <p:cNvSpPr/>
          <p:nvPr/>
        </p:nvSpPr>
        <p:spPr>
          <a:xfrm>
            <a:off x="5631996" y="1386196"/>
            <a:ext cx="867906" cy="27078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文本框 12">
            <a:extLst>
              <a:ext uri="{FF2B5EF4-FFF2-40B4-BE49-F238E27FC236}">
                <a16:creationId xmlns:a16="http://schemas.microsoft.com/office/drawing/2014/main" id="{D9A794E8-B461-4AB7-8F3C-E8DD83CD2A71}"/>
              </a:ext>
            </a:extLst>
          </p:cNvPr>
          <p:cNvSpPr txBox="1"/>
          <p:nvPr/>
        </p:nvSpPr>
        <p:spPr>
          <a:xfrm>
            <a:off x="9439019" y="5387245"/>
            <a:ext cx="3226313"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Time </a:t>
            </a:r>
            <a:r>
              <a:rPr lang="en-US" altLang="zh-CN" i="1" dirty="0">
                <a:latin typeface="Times New Roman" panose="02020603050405020304" pitchFamily="18" charset="0"/>
                <a:cs typeface="Times New Roman" panose="02020603050405020304" pitchFamily="18" charset="0"/>
              </a:rPr>
              <a:t>t</a:t>
            </a: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7" name="文本框 46">
                <a:extLst>
                  <a:ext uri="{FF2B5EF4-FFF2-40B4-BE49-F238E27FC236}">
                    <a16:creationId xmlns:a16="http://schemas.microsoft.com/office/drawing/2014/main" id="{F2A3E64D-1281-481E-AB5A-8625F1F5A539}"/>
                  </a:ext>
                </a:extLst>
              </p:cNvPr>
              <p:cNvSpPr txBox="1"/>
              <p:nvPr/>
            </p:nvSpPr>
            <p:spPr>
              <a:xfrm rot="16200000">
                <a:off x="6818553" y="3188058"/>
                <a:ext cx="152170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sz="1800" i="1" smtClean="0">
                              <a:solidFill>
                                <a:schemeClr val="tx1"/>
                              </a:solidFill>
                              <a:latin typeface="Cambria Math" panose="02040503050406030204" pitchFamily="18" charset="0"/>
                            </a:rPr>
                          </m:ctrlPr>
                        </m:sSubPr>
                        <m:e>
                          <m:r>
                            <a:rPr lang="zh-CN" altLang="en-US" i="1">
                              <a:solidFill>
                                <a:schemeClr val="tx1"/>
                              </a:solidFill>
                              <a:latin typeface="Cambria Math" panose="02040503050406030204" pitchFamily="18" charset="0"/>
                            </a:rPr>
                            <m:t>𝜉</m:t>
                          </m:r>
                        </m:e>
                        <m:sub>
                          <m:r>
                            <a:rPr lang="en-US" altLang="zh-CN" sz="1800" b="0" i="1" smtClean="0">
                              <a:solidFill>
                                <a:schemeClr val="tx1"/>
                              </a:solidFill>
                              <a:latin typeface="Cambria Math" panose="02040503050406030204" pitchFamily="18" charset="0"/>
                            </a:rPr>
                            <m:t>1</m:t>
                          </m:r>
                        </m:sub>
                      </m:sSub>
                    </m:oMath>
                  </m:oMathPara>
                </a14:m>
                <a:endParaRPr lang="zh-CN" altLang="en-US"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47" name="文本框 46">
                <a:extLst>
                  <a:ext uri="{FF2B5EF4-FFF2-40B4-BE49-F238E27FC236}">
                    <a16:creationId xmlns:a16="http://schemas.microsoft.com/office/drawing/2014/main" id="{F2A3E64D-1281-481E-AB5A-8625F1F5A539}"/>
                  </a:ext>
                </a:extLst>
              </p:cNvPr>
              <p:cNvSpPr txBox="1">
                <a:spLocks noRot="1" noChangeAspect="1" noMove="1" noResize="1" noEditPoints="1" noAdjustHandles="1" noChangeArrowheads="1" noChangeShapeType="1" noTextEdit="1"/>
              </p:cNvSpPr>
              <p:nvPr/>
            </p:nvSpPr>
            <p:spPr>
              <a:xfrm rot="16200000">
                <a:off x="6818553" y="3188058"/>
                <a:ext cx="1521707" cy="369332"/>
              </a:xfrm>
              <a:prstGeom prst="rect">
                <a:avLst/>
              </a:prstGeom>
              <a:blipFill>
                <a:blip r:embed="rId13"/>
                <a:stretch>
                  <a:fillRect r="-1475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8" name="TextBox 50">
                <a:extLst>
                  <a:ext uri="{FF2B5EF4-FFF2-40B4-BE49-F238E27FC236}">
                    <a16:creationId xmlns:a16="http://schemas.microsoft.com/office/drawing/2014/main" id="{A9EF164B-58C7-4B6A-9A33-E49725A7C5DD}"/>
                  </a:ext>
                </a:extLst>
              </p:cNvPr>
              <p:cNvSpPr txBox="1"/>
              <p:nvPr/>
            </p:nvSpPr>
            <p:spPr>
              <a:xfrm>
                <a:off x="6955099" y="1262867"/>
                <a:ext cx="5449356" cy="369332"/>
              </a:xfrm>
              <a:prstGeom prst="rect">
                <a:avLst/>
              </a:prstGeom>
              <a:noFill/>
            </p:spPr>
            <p:txBody>
              <a:bodyPr wrap="square" rtlCol="0">
                <a:spAutoFit/>
              </a:bodyPr>
              <a:lstStyle/>
              <a:p>
                <a:pPr algn="ctr"/>
                <a:r>
                  <a:rPr lang="en-US" dirty="0">
                    <a:solidFill>
                      <a:srgbClr val="FF0000"/>
                    </a:solidFill>
                    <a:latin typeface="Comic Sans MS" panose="030F0702030302020204" pitchFamily="66" charset="0"/>
                  </a:rPr>
                  <a:t>Evolution of </a:t>
                </a:r>
                <a14:m>
                  <m:oMath xmlns:m="http://schemas.openxmlformats.org/officeDocument/2006/math">
                    <m:sSub>
                      <m:sSubPr>
                        <m:ctrlPr>
                          <a:rPr lang="en-US" altLang="zh-CN" sz="1800" i="1" smtClean="0">
                            <a:solidFill>
                              <a:srgbClr val="FF0000"/>
                            </a:solidFill>
                            <a:latin typeface="Cambria Math" panose="02040503050406030204" pitchFamily="18" charset="0"/>
                          </a:rPr>
                        </m:ctrlPr>
                      </m:sSubPr>
                      <m:e>
                        <m:r>
                          <a:rPr lang="zh-CN" altLang="en-US" i="1">
                            <a:solidFill>
                              <a:srgbClr val="FF0000"/>
                            </a:solidFill>
                            <a:latin typeface="Cambria Math" panose="02040503050406030204" pitchFamily="18" charset="0"/>
                          </a:rPr>
                          <m:t>𝜉</m:t>
                        </m:r>
                      </m:e>
                      <m:sub>
                        <m:r>
                          <a:rPr lang="en-US" altLang="zh-CN" sz="1800" b="0" i="1" smtClean="0">
                            <a:solidFill>
                              <a:srgbClr val="FF0000"/>
                            </a:solidFill>
                            <a:latin typeface="Cambria Math" panose="02040503050406030204" pitchFamily="18" charset="0"/>
                          </a:rPr>
                          <m:t>1</m:t>
                        </m:r>
                      </m:sub>
                    </m:sSub>
                  </m:oMath>
                </a14:m>
                <a:endParaRPr lang="en-US" sz="1800" dirty="0">
                  <a:solidFill>
                    <a:srgbClr val="FF0000"/>
                  </a:solidFill>
                  <a:latin typeface="Comic Sans MS" panose="030F0702030302020204" pitchFamily="66" charset="0"/>
                </a:endParaRPr>
              </a:p>
            </p:txBody>
          </p:sp>
        </mc:Choice>
        <mc:Fallback xmlns="">
          <p:sp>
            <p:nvSpPr>
              <p:cNvPr id="48" name="TextBox 50">
                <a:extLst>
                  <a:ext uri="{FF2B5EF4-FFF2-40B4-BE49-F238E27FC236}">
                    <a16:creationId xmlns:a16="http://schemas.microsoft.com/office/drawing/2014/main" id="{A9EF164B-58C7-4B6A-9A33-E49725A7C5DD}"/>
                  </a:ext>
                </a:extLst>
              </p:cNvPr>
              <p:cNvSpPr txBox="1">
                <a:spLocks noRot="1" noChangeAspect="1" noMove="1" noResize="1" noEditPoints="1" noAdjustHandles="1" noChangeArrowheads="1" noChangeShapeType="1" noTextEdit="1"/>
              </p:cNvSpPr>
              <p:nvPr/>
            </p:nvSpPr>
            <p:spPr>
              <a:xfrm>
                <a:off x="6955099" y="1262867"/>
                <a:ext cx="5449356" cy="369332"/>
              </a:xfrm>
              <a:prstGeom prst="rect">
                <a:avLst/>
              </a:prstGeom>
              <a:blipFill>
                <a:blip r:embed="rId14"/>
                <a:stretch>
                  <a:fillRect t="-6557" b="-26230"/>
                </a:stretch>
              </a:blipFill>
            </p:spPr>
            <p:txBody>
              <a:bodyPr/>
              <a:lstStyle/>
              <a:p>
                <a:r>
                  <a:rPr lang="zh-CN" altLang="en-US">
                    <a:noFill/>
                  </a:rPr>
                  <a:t> </a:t>
                </a:r>
              </a:p>
            </p:txBody>
          </p:sp>
        </mc:Fallback>
      </mc:AlternateContent>
      <p:pic>
        <p:nvPicPr>
          <p:cNvPr id="6" name="图片 5" descr="图表&#10;&#10;描述已自动生成">
            <a:extLst>
              <a:ext uri="{FF2B5EF4-FFF2-40B4-BE49-F238E27FC236}">
                <a16:creationId xmlns:a16="http://schemas.microsoft.com/office/drawing/2014/main" id="{07214E05-23C6-4762-8A2E-6CFB79BE0B5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803795" y="1659958"/>
            <a:ext cx="3619843" cy="3727287"/>
          </a:xfrm>
          <a:prstGeom prst="rect">
            <a:avLst/>
          </a:prstGeom>
        </p:spPr>
      </p:pic>
      <p:cxnSp>
        <p:nvCxnSpPr>
          <p:cNvPr id="9" name="直接连接符 8">
            <a:extLst>
              <a:ext uri="{FF2B5EF4-FFF2-40B4-BE49-F238E27FC236}">
                <a16:creationId xmlns:a16="http://schemas.microsoft.com/office/drawing/2014/main" id="{3E823C9F-82F4-4B61-B8C6-07A9A970D7CF}"/>
              </a:ext>
            </a:extLst>
          </p:cNvPr>
          <p:cNvCxnSpPr/>
          <p:nvPr/>
        </p:nvCxnSpPr>
        <p:spPr>
          <a:xfrm>
            <a:off x="8204433" y="2080364"/>
            <a:ext cx="4781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B207493B-BA90-4847-B5C8-885784AE8F5A}"/>
              </a:ext>
            </a:extLst>
          </p:cNvPr>
          <p:cNvSpPr txBox="1"/>
          <p:nvPr/>
        </p:nvSpPr>
        <p:spPr>
          <a:xfrm>
            <a:off x="8754004" y="1895698"/>
            <a:ext cx="6894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Truth</a:t>
            </a:r>
            <a:endParaRPr lang="zh-CN" altLang="en-US" dirty="0">
              <a:latin typeface="Times New Roman" panose="02020603050405020304" pitchFamily="18" charset="0"/>
              <a:cs typeface="Times New Roman" panose="02020603050405020304" pitchFamily="18" charset="0"/>
            </a:endParaRPr>
          </a:p>
        </p:txBody>
      </p:sp>
      <p:cxnSp>
        <p:nvCxnSpPr>
          <p:cNvPr id="52" name="直接连接符 51">
            <a:extLst>
              <a:ext uri="{FF2B5EF4-FFF2-40B4-BE49-F238E27FC236}">
                <a16:creationId xmlns:a16="http://schemas.microsoft.com/office/drawing/2014/main" id="{8618D1B4-CE85-4A21-A9F2-46AB6ED9F9BB}"/>
              </a:ext>
            </a:extLst>
          </p:cNvPr>
          <p:cNvCxnSpPr/>
          <p:nvPr/>
        </p:nvCxnSpPr>
        <p:spPr>
          <a:xfrm>
            <a:off x="8204433" y="2509600"/>
            <a:ext cx="478172" cy="0"/>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3E9BFDEF-42D5-487D-BBA0-FB4102F48C3D}"/>
              </a:ext>
            </a:extLst>
          </p:cNvPr>
          <p:cNvSpPr txBox="1"/>
          <p:nvPr/>
        </p:nvSpPr>
        <p:spPr>
          <a:xfrm>
            <a:off x="8754004" y="2324934"/>
            <a:ext cx="947695"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Approx.</a:t>
            </a:r>
            <a:endParaRPr lang="zh-CN" altLang="en-US" dirty="0">
              <a:latin typeface="Times New Roman" panose="02020603050405020304" pitchFamily="18" charset="0"/>
              <a:cs typeface="Times New Roman" panose="02020603050405020304" pitchFamily="18" charset="0"/>
            </a:endParaRPr>
          </a:p>
        </p:txBody>
      </p:sp>
      <p:sp>
        <p:nvSpPr>
          <p:cNvPr id="50" name="TextBox 49">
            <a:extLst>
              <a:ext uri="{FF2B5EF4-FFF2-40B4-BE49-F238E27FC236}">
                <a16:creationId xmlns:a16="http://schemas.microsoft.com/office/drawing/2014/main" id="{B9642701-F627-4F4C-A17C-B5E1AAAD0E14}"/>
              </a:ext>
            </a:extLst>
          </p:cNvPr>
          <p:cNvSpPr txBox="1"/>
          <p:nvPr/>
        </p:nvSpPr>
        <p:spPr>
          <a:xfrm>
            <a:off x="6977021" y="5830211"/>
            <a:ext cx="544935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Possible to learn the true hidden dynamics!</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7053882-0D38-2D19-A29A-F52430B913DC}"/>
                  </a:ext>
                </a:extLst>
              </p:cNvPr>
              <p:cNvSpPr txBox="1"/>
              <p:nvPr/>
            </p:nvSpPr>
            <p:spPr>
              <a:xfrm>
                <a:off x="360057" y="3267776"/>
                <a:ext cx="6553196" cy="2799997"/>
              </a:xfrm>
              <a:prstGeom prst="rect">
                <a:avLst/>
              </a:prstGeom>
              <a:noFill/>
              <a:ln w="19050">
                <a:solidFill>
                  <a:schemeClr val="tx1"/>
                </a:solidFill>
              </a:ln>
            </p:spPr>
            <p:txBody>
              <a:bodyPr wrap="square" rtlCol="0">
                <a:spAutoFit/>
              </a:bodyPr>
              <a:lstStyle/>
              <a:p>
                <a:pPr algn="just">
                  <a:spcAft>
                    <a:spcPts val="300"/>
                  </a:spcAft>
                </a:pPr>
                <a:r>
                  <a:rPr lang="en-US" altLang="zh-CN" sz="1600" dirty="0">
                    <a:solidFill>
                      <a:schemeClr val="tx1"/>
                    </a:solidFill>
                    <a:latin typeface="Comic Sans MS" pitchFamily="66" charset="0"/>
                  </a:rPr>
                  <a:t>Let </a:t>
                </a:r>
                <a14:m>
                  <m:oMath xmlns:m="http://schemas.openxmlformats.org/officeDocument/2006/math">
                    <m:sSup>
                      <m:sSupPr>
                        <m:ctrlPr>
                          <a:rPr lang="en-US" altLang="zh-CN" sz="1600" i="1" smtClean="0">
                            <a:solidFill>
                              <a:schemeClr val="tx1"/>
                            </a:solidFill>
                            <a:latin typeface="Cambria Math" panose="02040503050406030204" pitchFamily="18" charset="0"/>
                          </a:rPr>
                        </m:ctrlPr>
                      </m:sSupPr>
                      <m:e>
                        <m:r>
                          <m:rPr>
                            <m:sty m:val="p"/>
                          </m:rPr>
                          <a:rPr lang="el-GR" altLang="zh-CN" sz="1600" i="1" smtClean="0">
                            <a:solidFill>
                              <a:schemeClr val="tx1"/>
                            </a:solidFill>
                            <a:latin typeface="Cambria Math" panose="02040503050406030204" pitchFamily="18" charset="0"/>
                            <a:ea typeface="Cambria Math" panose="02040503050406030204" pitchFamily="18" charset="0"/>
                          </a:rPr>
                          <m:t>Ψ</m:t>
                        </m:r>
                      </m:e>
                      <m:sup>
                        <m:r>
                          <m:rPr>
                            <m:nor/>
                          </m:rPr>
                          <a:rPr lang="en-GB">
                            <a:solidFill>
                              <a:schemeClr val="tx1"/>
                            </a:solidFill>
                          </a:rPr>
                          <m:t>†</m:t>
                        </m:r>
                      </m:sup>
                    </m:sSup>
                    <m:r>
                      <a:rPr lang="en-US" altLang="zh-CN" sz="1600" b="0" i="1" smtClean="0">
                        <a:solidFill>
                          <a:schemeClr val="tx1"/>
                        </a:solidFill>
                        <a:latin typeface="Cambria Math" panose="02040503050406030204" pitchFamily="18" charset="0"/>
                      </a:rPr>
                      <m:t>:{</m:t>
                    </m:r>
                    <m:acc>
                      <m:accPr>
                        <m:chr m:val="̂"/>
                        <m:ctrlPr>
                          <a:rPr lang="en-US" altLang="zh-CN" sz="1600" b="0" i="1" smtClean="0">
                            <a:solidFill>
                              <a:schemeClr val="tx1"/>
                            </a:solidFill>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𝑡</m:t>
                    </m:r>
                    <m:r>
                      <a:rPr lang="en-US" altLang="zh-CN" sz="1600" b="0" i="1" smtClean="0">
                        <a:solidFill>
                          <a:schemeClr val="tx1"/>
                        </a:solidFill>
                        <a:latin typeface="Cambria Math" panose="02040503050406030204" pitchFamily="18" charset="0"/>
                        <a:ea typeface="Cambria Math" panose="02040503050406030204" pitchFamily="18" charset="0"/>
                      </a:rPr>
                      <m:t>∈</m:t>
                    </m:r>
                    <m:r>
                      <a:rPr lang="en-US" altLang="zh-CN" sz="1600" b="0" i="1" smtClean="0">
                        <a:solidFill>
                          <a:schemeClr val="tx1"/>
                        </a:solidFill>
                        <a:latin typeface="Cambria Math" panose="02040503050406030204" pitchFamily="18" charset="0"/>
                        <a:ea typeface="Cambria Math" panose="02040503050406030204" pitchFamily="18" charset="0"/>
                      </a:rPr>
                      <m:t>𝑇</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ea typeface="Cambria Math" panose="02040503050406030204" pitchFamily="18" charset="0"/>
                      </a:rPr>
                      <m:t>↦{</m:t>
                    </m:r>
                    <m:acc>
                      <m:accPr>
                        <m:chr m:val="̂"/>
                        <m:ctrlPr>
                          <a:rPr lang="en-US" altLang="zh-CN" sz="1600" b="0" i="1" smtClean="0">
                            <a:solidFill>
                              <a:schemeClr val="tx1"/>
                            </a:solidFill>
                            <a:latin typeface="Cambria Math" panose="02040503050406030204" pitchFamily="18" charset="0"/>
                            <a:ea typeface="Cambria Math" panose="02040503050406030204" pitchFamily="18" charset="0"/>
                          </a:rPr>
                        </m:ctrlPr>
                      </m:accPr>
                      <m:e>
                        <m:r>
                          <a:rPr lang="en-US" altLang="zh-CN" sz="1600" i="1">
                            <a:latin typeface="Cambria Math" panose="02040503050406030204" pitchFamily="18" charset="0"/>
                            <a:ea typeface="Cambria Math" panose="02040503050406030204" pitchFamily="18" charset="0"/>
                          </a:rPr>
                          <m:t>𝜎</m:t>
                        </m:r>
                      </m:e>
                    </m:acc>
                    <m:d>
                      <m:dPr>
                        <m:ctrlPr>
                          <a:rPr lang="en-US" altLang="zh-CN" sz="1600" i="1">
                            <a:solidFill>
                              <a:schemeClr val="tx1"/>
                            </a:solidFill>
                            <a:latin typeface="Cambria Math" panose="02040503050406030204" pitchFamily="18" charset="0"/>
                          </a:rPr>
                        </m:ctrlPr>
                      </m:dPr>
                      <m:e>
                        <m:r>
                          <a:rPr lang="en-US" altLang="zh-CN" sz="1600" i="1">
                            <a:solidFill>
                              <a:schemeClr val="tx1"/>
                            </a:solidFill>
                            <a:latin typeface="Cambria Math" panose="02040503050406030204" pitchFamily="18" charset="0"/>
                          </a:rPr>
                          <m:t>𝑡</m:t>
                        </m:r>
                      </m:e>
                    </m:d>
                    <m:r>
                      <a:rPr lang="en-US" altLang="zh-CN" sz="1600" i="1">
                        <a:solidFill>
                          <a:schemeClr val="tx1"/>
                        </a:solidFill>
                        <a:latin typeface="Cambria Math" panose="02040503050406030204" pitchFamily="18" charset="0"/>
                      </a:rPr>
                      <m:t>:</m:t>
                    </m:r>
                    <m:r>
                      <a:rPr lang="en-US" altLang="zh-CN" sz="1600" i="1">
                        <a:solidFill>
                          <a:schemeClr val="tx1"/>
                        </a:solidFill>
                        <a:latin typeface="Cambria Math" panose="02040503050406030204" pitchFamily="18" charset="0"/>
                      </a:rPr>
                      <m:t>𝑡</m:t>
                    </m:r>
                    <m:r>
                      <a:rPr lang="en-US" altLang="zh-CN" sz="1600" i="1">
                        <a:solidFill>
                          <a:schemeClr val="tx1"/>
                        </a:solidFill>
                        <a:latin typeface="Cambria Math" panose="02040503050406030204" pitchFamily="18" charset="0"/>
                        <a:ea typeface="Cambria Math" panose="02040503050406030204" pitchFamily="18" charset="0"/>
                      </a:rPr>
                      <m:t>∈</m:t>
                    </m:r>
                    <m:r>
                      <a:rPr lang="en-US" altLang="zh-CN" sz="1600" i="1">
                        <a:solidFill>
                          <a:schemeClr val="tx1"/>
                        </a:solidFill>
                        <a:latin typeface="Cambria Math" panose="02040503050406030204" pitchFamily="18" charset="0"/>
                        <a:ea typeface="Cambria Math" panose="02040503050406030204" pitchFamily="18" charset="0"/>
                      </a:rPr>
                      <m:t>𝑇</m:t>
                    </m:r>
                    <m:r>
                      <a:rPr lang="en-US" altLang="zh-CN" sz="1600" b="0" i="1" smtClean="0">
                        <a:solidFill>
                          <a:schemeClr val="tx1"/>
                        </a:solidFill>
                        <a:latin typeface="Cambria Math" panose="02040503050406030204" pitchFamily="18" charset="0"/>
                        <a:ea typeface="Cambria Math" panose="02040503050406030204" pitchFamily="18" charset="0"/>
                      </a:rPr>
                      <m:t>}</m:t>
                    </m:r>
                  </m:oMath>
                </a14:m>
                <a:r>
                  <a:rPr lang="en-US" altLang="zh-CN" sz="1600" dirty="0">
                    <a:solidFill>
                      <a:schemeClr val="tx1"/>
                    </a:solidFill>
                    <a:latin typeface="Comic Sans MS" pitchFamily="66" charset="0"/>
                  </a:rPr>
                  <a:t> be the true solution map in a piece wise constant material with </a:t>
                </a:r>
                <a14:m>
                  <m:oMath xmlns:m="http://schemas.openxmlformats.org/officeDocument/2006/math">
                    <m:r>
                      <a:rPr lang="en-US" altLang="zh-CN" sz="1600" b="0" i="1" smtClean="0">
                        <a:solidFill>
                          <a:srgbClr val="FF0000"/>
                        </a:solidFill>
                        <a:latin typeface="Cambria Math" panose="02040503050406030204" pitchFamily="18" charset="0"/>
                      </a:rPr>
                      <m:t>𝐿</m:t>
                    </m:r>
                  </m:oMath>
                </a14:m>
                <a:r>
                  <a:rPr lang="en-US" altLang="zh-CN" sz="1600" dirty="0">
                    <a:solidFill>
                      <a:schemeClr val="tx1"/>
                    </a:solidFill>
                    <a:latin typeface="Comic Sans MS" pitchFamily="66" charset="0"/>
                  </a:rPr>
                  <a:t> pieces. Then for a model </a:t>
                </a:r>
                <a14:m>
                  <m:oMath xmlns:m="http://schemas.openxmlformats.org/officeDocument/2006/math">
                    <m:r>
                      <m:rPr>
                        <m:sty m:val="p"/>
                      </m:rPr>
                      <a:rPr lang="el-GR" altLang="zh-CN" sz="1600" i="1">
                        <a:solidFill>
                          <a:schemeClr val="tx1"/>
                        </a:solidFill>
                        <a:latin typeface="Cambria Math" panose="02040503050406030204" pitchFamily="18" charset="0"/>
                        <a:ea typeface="Cambria Math" panose="02040503050406030204" pitchFamily="18" charset="0"/>
                      </a:rPr>
                      <m:t>Ψ</m:t>
                    </m:r>
                  </m:oMath>
                </a14:m>
                <a:r>
                  <a:rPr lang="en-US" altLang="zh-CN" sz="1600" dirty="0">
                    <a:solidFill>
                      <a:schemeClr val="tx1"/>
                    </a:solidFill>
                    <a:latin typeface="Comic Sans MS" pitchFamily="66" charset="0"/>
                  </a:rPr>
                  <a:t> taking the form: </a:t>
                </a:r>
              </a:p>
              <a:p>
                <a:pPr algn="just">
                  <a:spcAft>
                    <a:spcPts val="300"/>
                  </a:spcAft>
                </a:pPr>
                <a14:m>
                  <m:oMathPara xmlns:m="http://schemas.openxmlformats.org/officeDocument/2006/math">
                    <m:oMathParaPr>
                      <m:jc m:val="centerGroup"/>
                    </m:oMathParaPr>
                    <m:oMath xmlns:m="http://schemas.openxmlformats.org/officeDocument/2006/math">
                      <m:r>
                        <m:rPr>
                          <m:sty m:val="p"/>
                        </m:rPr>
                        <a:rPr lang="el-GR" altLang="zh-CN" sz="1600" i="1" smtClean="0">
                          <a:solidFill>
                            <a:schemeClr val="tx1"/>
                          </a:solidFill>
                          <a:latin typeface="Cambria Math" panose="02040503050406030204" pitchFamily="18" charset="0"/>
                          <a:ea typeface="Cambria Math" panose="02040503050406030204" pitchFamily="18" charset="0"/>
                        </a:rPr>
                        <m:t>Ψ</m:t>
                      </m:r>
                      <m:d>
                        <m:dPr>
                          <m:ctrlPr>
                            <a:rPr lang="en-US" altLang="zh-CN" sz="1600" b="0" i="1" smtClean="0">
                              <a:solidFill>
                                <a:schemeClr val="tx1"/>
                              </a:solidFill>
                              <a:latin typeface="Cambria Math" panose="02040503050406030204" pitchFamily="18" charset="0"/>
                              <a:ea typeface="Cambria Math" panose="02040503050406030204" pitchFamily="18" charset="0"/>
                            </a:rPr>
                          </m:ctrlPr>
                        </m:dPr>
                        <m:e>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b="0" i="1" smtClean="0">
                              <a:solidFill>
                                <a:schemeClr val="tx1"/>
                              </a:solidFill>
                              <a:latin typeface="Cambria Math" panose="02040503050406030204" pitchFamily="18" charset="0"/>
                              <a:ea typeface="Cambria Math" panose="02040503050406030204" pitchFamily="18" charset="0"/>
                            </a:rPr>
                            <m:t>,</m:t>
                          </m:r>
                          <m:r>
                            <a:rPr lang="zh-CN" altLang="en-US" sz="1600" b="0" i="1" smtClean="0">
                              <a:solidFill>
                                <a:schemeClr val="tx1"/>
                              </a:solidFill>
                              <a:latin typeface="Cambria Math" panose="02040503050406030204" pitchFamily="18" charset="0"/>
                              <a:ea typeface="Cambria Math" panose="02040503050406030204" pitchFamily="18" charset="0"/>
                            </a:rPr>
                            <m:t>𝜃</m:t>
                          </m:r>
                        </m:e>
                      </m:d>
                      <m:r>
                        <a:rPr lang="en-US" altLang="zh-CN" sz="1600" b="0" i="1" smtClean="0">
                          <a:solidFill>
                            <a:schemeClr val="tx1"/>
                          </a:solidFill>
                          <a:latin typeface="Cambria Math" panose="02040503050406030204" pitchFamily="18" charset="0"/>
                          <a:ea typeface="Cambria Math" panose="02040503050406030204" pitchFamily="18" charset="0"/>
                        </a:rPr>
                        <m:t>=</m:t>
                      </m:r>
                      <m:sSup>
                        <m:sSupPr>
                          <m:ctrlPr>
                            <a:rPr lang="en-US" altLang="zh-CN" sz="1600" b="0" i="1" smtClean="0">
                              <a:solidFill>
                                <a:schemeClr val="tx1"/>
                              </a:solidFill>
                              <a:latin typeface="Cambria Math" panose="02040503050406030204" pitchFamily="18" charset="0"/>
                              <a:ea typeface="Cambria Math" panose="02040503050406030204" pitchFamily="18" charset="0"/>
                            </a:rPr>
                          </m:ctrlPr>
                        </m:sSupPr>
                        <m:e>
                          <m:r>
                            <a:rPr lang="en-US" altLang="zh-CN" sz="1600" b="0" i="1" smtClean="0">
                              <a:solidFill>
                                <a:schemeClr val="tx1"/>
                              </a:solidFill>
                              <a:latin typeface="Cambria Math" panose="02040503050406030204" pitchFamily="18" charset="0"/>
                              <a:ea typeface="Cambria Math" panose="02040503050406030204" pitchFamily="18" charset="0"/>
                            </a:rPr>
                            <m:t>𝐶</m:t>
                          </m:r>
                        </m:e>
                        <m:sup>
                          <m:r>
                            <a:rPr lang="en-US" altLang="zh-CN" sz="1600" b="0" i="1" smtClean="0">
                              <a:solidFill>
                                <a:schemeClr val="tx1"/>
                              </a:solidFill>
                              <a:latin typeface="Cambria Math" panose="02040503050406030204" pitchFamily="18" charset="0"/>
                              <a:ea typeface="Cambria Math" panose="02040503050406030204" pitchFamily="18" charset="0"/>
                            </a:rPr>
                            <m:t>′</m:t>
                          </m:r>
                        </m:sup>
                      </m:sSup>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r>
                        <a:rPr lang="en-US" altLang="zh-CN"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b="0" i="1" smtClean="0">
                              <a:latin typeface="Cambria Math" panose="02040503050406030204" pitchFamily="18" charset="0"/>
                            </a:rPr>
                            <m:t>𝑣</m:t>
                          </m:r>
                        </m:e>
                        <m:sup>
                          <m:r>
                            <a:rPr lang="en-US" altLang="zh-CN" sz="1600" b="0" i="1" smtClean="0">
                              <a:latin typeface="Cambria Math" panose="02040503050406030204" pitchFamily="18" charset="0"/>
                            </a:rPr>
                            <m:t>′</m:t>
                          </m:r>
                        </m:sup>
                      </m:sSup>
                      <m:f>
                        <m:fPr>
                          <m:ctrlPr>
                            <a:rPr lang="en-US" altLang="zh-CN" sz="1600" i="1" dirty="0">
                              <a:latin typeface="Cambria Math" panose="02040503050406030204" pitchFamily="18" charset="0"/>
                            </a:rPr>
                          </m:ctrlPr>
                        </m:fPr>
                        <m:num>
                          <m:r>
                            <a:rPr lang="en-US" altLang="zh-CN" sz="1600" i="1" dirty="0">
                              <a:latin typeface="Cambria Math" panose="02040503050406030204" pitchFamily="18" charset="0"/>
                            </a:rPr>
                            <m:t>𝑑</m:t>
                          </m:r>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d>
                            <m:dPr>
                              <m:ctrlPr>
                                <a:rPr lang="en-US" altLang="zh-CN" sz="1600" i="1">
                                  <a:latin typeface="Cambria Math" panose="02040503050406030204" pitchFamily="18" charset="0"/>
                                </a:rPr>
                              </m:ctrlPr>
                            </m:dPr>
                            <m:e>
                              <m:r>
                                <a:rPr lang="en-US" altLang="zh-CN" sz="1600" i="1">
                                  <a:latin typeface="Cambria Math" panose="02040503050406030204" pitchFamily="18" charset="0"/>
                                </a:rPr>
                                <m:t>𝑡</m:t>
                              </m:r>
                            </m:e>
                          </m:d>
                        </m:num>
                        <m:den>
                          <m:r>
                            <a:rPr lang="en-US" altLang="zh-CN" sz="1600" i="1" dirty="0">
                              <a:latin typeface="Cambria Math" panose="02040503050406030204" pitchFamily="18" charset="0"/>
                            </a:rPr>
                            <m:t>𝑑𝑡</m:t>
                          </m:r>
                        </m:den>
                      </m:f>
                      <m:r>
                        <a:rPr lang="en-US" altLang="zh-CN" sz="1600" b="0" i="1" dirty="0" smtClean="0">
                          <a:latin typeface="Cambria Math" panose="02040503050406030204" pitchFamily="18" charset="0"/>
                        </a:rPr>
                        <m:t>−</m:t>
                      </m:r>
                      <m:nary>
                        <m:naryPr>
                          <m:chr m:val="∑"/>
                          <m:ctrlPr>
                            <a:rPr lang="en-US" altLang="zh-CN" sz="1600" i="1">
                              <a:solidFill>
                                <a:srgbClr val="FF0000"/>
                              </a:solidFill>
                              <a:latin typeface="Cambria Math" panose="02040503050406030204" pitchFamily="18" charset="0"/>
                            </a:rPr>
                          </m:ctrlPr>
                        </m:naryPr>
                        <m:sub>
                          <m:r>
                            <m:rPr>
                              <m:brk m:alnAt="23"/>
                            </m:rPr>
                            <a:rPr lang="en-US" altLang="zh-CN" sz="1600" i="1">
                              <a:solidFill>
                                <a:srgbClr val="FF0000"/>
                              </a:solidFill>
                              <a:latin typeface="Cambria Math" panose="02040503050406030204" pitchFamily="18" charset="0"/>
                            </a:rPr>
                            <m:t>𝑙</m:t>
                          </m:r>
                          <m:r>
                            <a:rPr lang="en-US" altLang="zh-CN" sz="1600" i="1">
                              <a:solidFill>
                                <a:srgbClr val="FF0000"/>
                              </a:solidFill>
                              <a:latin typeface="Cambria Math" panose="02040503050406030204" pitchFamily="18" charset="0"/>
                            </a:rPr>
                            <m:t>=1</m:t>
                          </m:r>
                        </m:sub>
                        <m:sup>
                          <m:r>
                            <a:rPr lang="en-US" altLang="zh-CN" sz="1600" i="1">
                              <a:solidFill>
                                <a:srgbClr val="FF0000"/>
                              </a:solidFill>
                              <a:latin typeface="Cambria Math" panose="02040503050406030204" pitchFamily="18" charset="0"/>
                            </a:rPr>
                            <m:t>𝐿</m:t>
                          </m:r>
                          <m:r>
                            <a:rPr lang="en-US" altLang="zh-CN" sz="1600" i="1">
                              <a:solidFill>
                                <a:srgbClr val="FF0000"/>
                              </a:solidFill>
                              <a:latin typeface="Cambria Math" panose="02040503050406030204" pitchFamily="18" charset="0"/>
                            </a:rPr>
                            <m:t>−1</m:t>
                          </m:r>
                        </m:sup>
                        <m:e>
                          <m:sSub>
                            <m:sSubPr>
                              <m:ctrlPr>
                                <a:rPr lang="en-US" altLang="zh-CN" sz="1600" i="1">
                                  <a:solidFill>
                                    <a:srgbClr val="FF0000"/>
                                  </a:solidFill>
                                  <a:latin typeface="Cambria Math" panose="02040503050406030204" pitchFamily="18" charset="0"/>
                                </a:rPr>
                              </m:ctrlPr>
                            </m:sSubPr>
                            <m:e>
                              <m:r>
                                <a:rPr lang="zh-CN" altLang="en-US" sz="1600" i="1" smtClean="0">
                                  <a:solidFill>
                                    <a:srgbClr val="FF0000"/>
                                  </a:solidFill>
                                  <a:latin typeface="Cambria Math" panose="02040503050406030204" pitchFamily="18" charset="0"/>
                                </a:rPr>
                                <m:t>𝜉</m:t>
                              </m:r>
                            </m:e>
                            <m:sub>
                              <m:r>
                                <a:rPr lang="en-US" altLang="zh-CN" sz="1600" i="1">
                                  <a:solidFill>
                                    <a:srgbClr val="FF0000"/>
                                  </a:solidFill>
                                  <a:latin typeface="Cambria Math" panose="02040503050406030204" pitchFamily="18" charset="0"/>
                                </a:rPr>
                                <m:t>𝑙</m:t>
                              </m:r>
                            </m:sub>
                          </m:sSub>
                        </m:e>
                      </m:nary>
                    </m:oMath>
                  </m:oMathPara>
                </a14:m>
                <a:endParaRPr lang="en-US" altLang="zh-CN" sz="1600" dirty="0">
                  <a:latin typeface="Comic Sans MS" pitchFamily="66" charset="0"/>
                </a:endParaRPr>
              </a:p>
              <a:p>
                <a:pPr algn="just">
                  <a:spcAft>
                    <a:spcPts val="300"/>
                  </a:spcAft>
                </a:pPr>
                <a:r>
                  <a:rPr lang="en-US" altLang="zh-CN" sz="1600" dirty="0">
                    <a:solidFill>
                      <a:schemeClr val="tx1"/>
                    </a:solidFill>
                    <a:latin typeface="Comic Sans MS" pitchFamily="66" charset="0"/>
                  </a:rPr>
                  <a:t>with Kernel</a:t>
                </a:r>
                <a:endParaRPr lang="en-US" altLang="zh-CN" sz="1600" dirty="0">
                  <a:latin typeface="Comic Sans MS" pitchFamily="66" charset="0"/>
                </a:endParaRPr>
              </a:p>
              <a:p>
                <a:pPr algn="just">
                  <a:spcAft>
                    <a:spcPts val="300"/>
                  </a:spcAft>
                </a:pPr>
                <a14:m>
                  <m:oMathPara xmlns:m="http://schemas.openxmlformats.org/officeDocument/2006/math">
                    <m:oMathParaPr>
                      <m:jc m:val="centerGroup"/>
                    </m:oMathParaPr>
                    <m:oMath xmlns:m="http://schemas.openxmlformats.org/officeDocument/2006/math">
                      <m:sSub>
                        <m:sSubPr>
                          <m:ctrlPr>
                            <a:rPr lang="en-US" altLang="zh-CN" sz="1600" i="1">
                              <a:solidFill>
                                <a:srgbClr val="FF0000"/>
                              </a:solidFill>
                              <a:latin typeface="Cambria Math" panose="02040503050406030204" pitchFamily="18" charset="0"/>
                            </a:rPr>
                          </m:ctrlPr>
                        </m:sSubPr>
                        <m:e>
                          <m:acc>
                            <m:accPr>
                              <m:chr m:val="̇"/>
                              <m:ctrlPr>
                                <a:rPr lang="en-US" altLang="zh-CN" sz="1600" i="1" smtClean="0">
                                  <a:solidFill>
                                    <a:srgbClr val="FF0000"/>
                                  </a:solidFill>
                                  <a:latin typeface="Cambria Math" panose="02040503050406030204" pitchFamily="18" charset="0"/>
                                </a:rPr>
                              </m:ctrlPr>
                            </m:accPr>
                            <m:e>
                              <m:r>
                                <a:rPr lang="zh-CN" altLang="en-US" sz="1600" i="1">
                                  <a:solidFill>
                                    <a:srgbClr val="FF0000"/>
                                  </a:solidFill>
                                  <a:latin typeface="Cambria Math" panose="02040503050406030204" pitchFamily="18" charset="0"/>
                                </a:rPr>
                                <m:t>𝜉</m:t>
                              </m:r>
                            </m:e>
                          </m:acc>
                        </m:e>
                        <m:sub>
                          <m:r>
                            <a:rPr lang="en-US" altLang="zh-CN" sz="1600" i="1">
                              <a:solidFill>
                                <a:srgbClr val="FF0000"/>
                              </a:solidFill>
                              <a:latin typeface="Cambria Math" panose="02040503050406030204" pitchFamily="18" charset="0"/>
                            </a:rPr>
                            <m:t>𝑙</m:t>
                          </m:r>
                        </m:sub>
                      </m:sSub>
                      <m:r>
                        <a:rPr lang="en-US" altLang="zh-CN" sz="1600" b="0" i="1" smtClean="0">
                          <a:latin typeface="Cambria Math" panose="02040503050406030204" pitchFamily="18" charset="0"/>
                        </a:rPr>
                        <m:t>=</m:t>
                      </m:r>
                      <m:sSub>
                        <m:sSubPr>
                          <m:ctrlPr>
                            <a:rPr lang="en-US" altLang="zh-CN" sz="1600" i="1">
                              <a:solidFill>
                                <a:srgbClr val="FF0000"/>
                              </a:solidFill>
                              <a:latin typeface="Cambria Math" panose="02040503050406030204" pitchFamily="18" charset="0"/>
                            </a:rPr>
                          </m:ctrlPr>
                        </m:sSubPr>
                        <m:e>
                          <m:r>
                            <a:rPr lang="zh-CN" altLang="en-US" sz="1600" i="1">
                              <a:solidFill>
                                <a:srgbClr val="FF0000"/>
                              </a:solidFill>
                              <a:latin typeface="Cambria Math" panose="02040503050406030204" pitchFamily="18" charset="0"/>
                            </a:rPr>
                            <m:t>𝛽</m:t>
                          </m:r>
                        </m:e>
                        <m:sub>
                          <m:r>
                            <a:rPr lang="en-US" altLang="zh-CN" sz="1600" i="1">
                              <a:solidFill>
                                <a:srgbClr val="FF0000"/>
                              </a:solidFill>
                              <a:latin typeface="Cambria Math" panose="02040503050406030204" pitchFamily="18" charset="0"/>
                            </a:rPr>
                            <m:t>𝑙</m:t>
                          </m:r>
                        </m:sub>
                      </m:sSub>
                      <m:r>
                        <a:rPr lang="en-US" altLang="zh-CN" sz="1600" b="0" i="1" smtClean="0">
                          <a:solidFill>
                            <a:srgbClr val="FF0000"/>
                          </a:solidFill>
                          <a:latin typeface="Cambria Math" panose="02040503050406030204" pitchFamily="18" charset="0"/>
                        </a:rPr>
                        <m:t>+</m:t>
                      </m:r>
                      <m:sSub>
                        <m:sSubPr>
                          <m:ctrlPr>
                            <a:rPr lang="en-US" altLang="zh-CN" sz="1600" i="1">
                              <a:solidFill>
                                <a:srgbClr val="FF0000"/>
                              </a:solidFill>
                              <a:latin typeface="Cambria Math" panose="02040503050406030204" pitchFamily="18" charset="0"/>
                            </a:rPr>
                          </m:ctrlPr>
                        </m:sSubPr>
                        <m:e>
                          <m:r>
                            <a:rPr lang="zh-CN" altLang="en-US" sz="1600" i="1">
                              <a:solidFill>
                                <a:srgbClr val="FF0000"/>
                              </a:solidFill>
                              <a:latin typeface="Cambria Math" panose="02040503050406030204" pitchFamily="18" charset="0"/>
                            </a:rPr>
                            <m:t>𝛼</m:t>
                          </m:r>
                        </m:e>
                        <m:sub>
                          <m:r>
                            <a:rPr lang="en-US" altLang="zh-CN" sz="1600" i="1">
                              <a:solidFill>
                                <a:srgbClr val="FF0000"/>
                              </a:solidFill>
                              <a:latin typeface="Cambria Math" panose="02040503050406030204" pitchFamily="18" charset="0"/>
                            </a:rPr>
                            <m:t>𝑙</m:t>
                          </m:r>
                        </m:sub>
                      </m:sSub>
                      <m:acc>
                        <m:accPr>
                          <m:chr m:val="̂"/>
                          <m:ctrlPr>
                            <a:rPr lang="en-US" altLang="zh-CN" sz="1600" i="1" smtClean="0">
                              <a:solidFill>
                                <a:srgbClr val="FF0000"/>
                              </a:solidFill>
                              <a:latin typeface="Cambria Math" panose="02040503050406030204" pitchFamily="18" charset="0"/>
                            </a:rPr>
                          </m:ctrlPr>
                        </m:accPr>
                        <m:e>
                          <m:r>
                            <a:rPr lang="en-US" altLang="zh-CN" sz="1600" i="1">
                              <a:solidFill>
                                <a:srgbClr val="FF0000"/>
                              </a:solidFill>
                              <a:latin typeface="Cambria Math" panose="02040503050406030204" pitchFamily="18" charset="0"/>
                            </a:rPr>
                            <m:t>𝜖</m:t>
                          </m:r>
                        </m:e>
                      </m:acc>
                      <m:d>
                        <m:dPr>
                          <m:ctrlPr>
                            <a:rPr lang="en-US" altLang="zh-CN" sz="1600" i="1">
                              <a:solidFill>
                                <a:srgbClr val="FF0000"/>
                              </a:solidFill>
                              <a:latin typeface="Cambria Math" panose="02040503050406030204" pitchFamily="18" charset="0"/>
                            </a:rPr>
                          </m:ctrlPr>
                        </m:dPr>
                        <m:e>
                          <m:r>
                            <a:rPr lang="en-US" altLang="zh-CN" sz="1600" i="1">
                              <a:solidFill>
                                <a:srgbClr val="FF0000"/>
                              </a:solidFill>
                              <a:latin typeface="Cambria Math" panose="02040503050406030204" pitchFamily="18" charset="0"/>
                            </a:rPr>
                            <m:t>𝑡</m:t>
                          </m:r>
                        </m:e>
                      </m:d>
                    </m:oMath>
                  </m:oMathPara>
                </a14:m>
                <a:endParaRPr lang="en-US" altLang="zh-CN" sz="1600" dirty="0">
                  <a:solidFill>
                    <a:schemeClr val="tx1"/>
                  </a:solidFill>
                  <a:latin typeface="Comic Sans MS" pitchFamily="66" charset="0"/>
                </a:endParaRPr>
              </a:p>
              <a:p>
                <a:pPr algn="just">
                  <a:spcAft>
                    <a:spcPts val="300"/>
                  </a:spcAft>
                </a:pPr>
                <a:r>
                  <a:rPr lang="en-US" altLang="zh-CN" sz="1600" dirty="0">
                    <a:solidFill>
                      <a:schemeClr val="tx1"/>
                    </a:solidFill>
                    <a:latin typeface="Comic Sans MS" pitchFamily="66" charset="0"/>
                  </a:rPr>
                  <a:t>There exist</a:t>
                </a:r>
                <a:r>
                  <a:rPr lang="en-US" altLang="zh-CN" sz="1600" dirty="0">
                    <a:latin typeface="Comic Sans MS" pitchFamily="66" charset="0"/>
                  </a:rPr>
                  <a:t>s </a:t>
                </a:r>
                <a14:m>
                  <m:oMath xmlns:m="http://schemas.openxmlformats.org/officeDocument/2006/math">
                    <m:sSup>
                      <m:sSupPr>
                        <m:ctrlPr>
                          <a:rPr lang="en-US" altLang="zh-CN" sz="1600" b="0" i="1" smtClean="0">
                            <a:solidFill>
                              <a:schemeClr val="tx1"/>
                            </a:solidFill>
                            <a:latin typeface="Cambria Math" panose="02040503050406030204" pitchFamily="18" charset="0"/>
                            <a:ea typeface="Cambria Math" panose="02040503050406030204" pitchFamily="18" charset="0"/>
                          </a:rPr>
                        </m:ctrlPr>
                      </m:sSupPr>
                      <m:e>
                        <m:r>
                          <a:rPr lang="zh-CN" altLang="en-US" sz="1600" i="1">
                            <a:latin typeface="Cambria Math" panose="02040503050406030204" pitchFamily="18" charset="0"/>
                            <a:ea typeface="Cambria Math" panose="02040503050406030204" pitchFamily="18" charset="0"/>
                          </a:rPr>
                          <m:t>𝜃</m:t>
                        </m:r>
                      </m:e>
                      <m:sup>
                        <m:r>
                          <a:rPr lang="en-US" altLang="zh-CN" sz="1600" b="0" i="1" smtClean="0">
                            <a:solidFill>
                              <a:schemeClr val="tx1"/>
                            </a:solidFill>
                            <a:latin typeface="Cambria Math" panose="02040503050406030204" pitchFamily="18" charset="0"/>
                            <a:ea typeface="Cambria Math" panose="02040503050406030204" pitchFamily="18" charset="0"/>
                          </a:rPr>
                          <m:t>∗</m:t>
                        </m:r>
                      </m:sup>
                    </m:sSup>
                    <m:r>
                      <a:rPr lang="en-US" altLang="zh-CN" sz="1600" b="0" i="1" smtClean="0">
                        <a:solidFill>
                          <a:schemeClr val="tx1"/>
                        </a:solidFill>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𝐶</m:t>
                        </m:r>
                      </m:e>
                      <m:sup>
                        <m:r>
                          <a:rPr lang="en-US" altLang="zh-CN" sz="1600" i="1">
                            <a:latin typeface="Cambria Math" panose="02040503050406030204" pitchFamily="18" charset="0"/>
                            <a:ea typeface="Cambria Math" panose="02040503050406030204" pitchFamily="18" charset="0"/>
                          </a:rPr>
                          <m:t>′</m:t>
                        </m:r>
                      </m:sup>
                    </m:sSup>
                    <m:r>
                      <a:rPr lang="en-US" altLang="zh-CN" sz="1600" i="1" smtClean="0">
                        <a:latin typeface="Cambria Math" panose="02040503050406030204" pitchFamily="18" charset="0"/>
                        <a:ea typeface="Cambria Math" panose="02040503050406030204" pitchFamily="18" charset="0"/>
                      </a:rPr>
                      <m:t>∈</m:t>
                    </m:r>
                    <m:sSub>
                      <m:sSubPr>
                        <m:ctrlPr>
                          <a:rPr lang="en-US" altLang="zh-CN" sz="1600" i="1" smtClean="0">
                            <a:latin typeface="Cambria Math" panose="02040503050406030204" pitchFamily="18" charset="0"/>
                            <a:ea typeface="Cambria Math" panose="02040503050406030204" pitchFamily="18" charset="0"/>
                          </a:rPr>
                        </m:ctrlPr>
                      </m:sSubPr>
                      <m:e>
                        <m:r>
                          <m:rPr>
                            <m:nor/>
                          </m:rPr>
                          <a:rPr lang="en-GB" sz="1600"/>
                          <m:t>ℝ</m:t>
                        </m:r>
                      </m:e>
                      <m:sub>
                        <m:r>
                          <a:rPr lang="en-US" altLang="zh-CN" sz="1600" b="0" i="1" smtClean="0">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  </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𝑣</m:t>
                        </m:r>
                      </m:e>
                      <m:sup>
                        <m:r>
                          <a:rPr lang="en-US" altLang="zh-CN" sz="1600" i="1">
                            <a:latin typeface="Cambria Math" panose="02040503050406030204" pitchFamily="18" charset="0"/>
                          </a:rPr>
                          <m:t>′</m:t>
                        </m:r>
                      </m:sup>
                    </m:sSup>
                    <m:r>
                      <a:rPr lang="en-US" altLang="zh-CN" sz="1600" i="1">
                        <a:latin typeface="Cambria Math" panose="02040503050406030204" pitchFamily="18" charset="0"/>
                        <a:ea typeface="Cambria Math" panose="02040503050406030204" pitchFamily="18" charset="0"/>
                      </a:rPr>
                      <m:t>∈</m:t>
                    </m:r>
                    <m:sSub>
                      <m:sSubPr>
                        <m:ctrlPr>
                          <a:rPr lang="en-US" altLang="zh-CN" sz="1600" i="1">
                            <a:latin typeface="Cambria Math" panose="02040503050406030204" pitchFamily="18" charset="0"/>
                            <a:ea typeface="Cambria Math" panose="02040503050406030204" pitchFamily="18" charset="0"/>
                          </a:rPr>
                        </m:ctrlPr>
                      </m:sSubPr>
                      <m:e>
                        <m:r>
                          <m:rPr>
                            <m:nor/>
                          </m:rPr>
                          <a:rPr lang="en-GB" sz="1600"/>
                          <m:t>ℝ</m:t>
                        </m:r>
                      </m:e>
                      <m:sub>
                        <m:r>
                          <a:rPr lang="en-US" altLang="zh-CN" sz="1600" i="1">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  </m:t>
                    </m:r>
                    <m:r>
                      <a:rPr lang="en-US" altLang="zh-CN" sz="1600" b="0" i="1" smtClean="0">
                        <a:latin typeface="Cambria Math" panose="02040503050406030204" pitchFamily="18" charset="0"/>
                        <a:ea typeface="Cambria Math" panose="02040503050406030204" pitchFamily="18" charset="0"/>
                      </a:rPr>
                      <m:t>𝐿</m:t>
                    </m:r>
                    <m:r>
                      <a:rPr lang="en-US" altLang="zh-CN" sz="1600" i="1">
                        <a:latin typeface="Cambria Math" panose="02040503050406030204" pitchFamily="18" charset="0"/>
                        <a:ea typeface="Cambria Math" panose="02040503050406030204" pitchFamily="18" charset="0"/>
                      </a:rPr>
                      <m:t>∈</m:t>
                    </m:r>
                    <m:sSub>
                      <m:sSubPr>
                        <m:ctrlPr>
                          <a:rPr lang="en-US" altLang="zh-CN" sz="1600" i="1">
                            <a:latin typeface="Cambria Math" panose="02040503050406030204" pitchFamily="18" charset="0"/>
                            <a:ea typeface="Cambria Math" panose="02040503050406030204" pitchFamily="18" charset="0"/>
                          </a:rPr>
                        </m:ctrlPr>
                      </m:sSubPr>
                      <m:e>
                        <m:r>
                          <m:rPr>
                            <m:nor/>
                          </m:rPr>
                          <a:rPr lang="en-US" altLang="zh-CN" sz="1600">
                            <a:latin typeface="Cambria Math" panose="02040503050406030204" pitchFamily="18" charset="0"/>
                            <a:ea typeface="Cambria Math" panose="02040503050406030204" pitchFamily="18" charset="0"/>
                          </a:rPr>
                          <m:t>ℤ</m:t>
                        </m:r>
                      </m:e>
                      <m:sub>
                        <m:r>
                          <a:rPr lang="en-US" altLang="zh-CN" sz="1600" i="1">
                            <a:latin typeface="Cambria Math" panose="02040503050406030204" pitchFamily="18" charset="0"/>
                            <a:ea typeface="Cambria Math" panose="02040503050406030204" pitchFamily="18" charset="0"/>
                          </a:rPr>
                          <m:t>+</m:t>
                        </m:r>
                      </m:sub>
                    </m:sSub>
                    <m:r>
                      <a:rPr lang="en-US" altLang="zh-CN" sz="1600" b="0" i="1" smtClean="0">
                        <a:latin typeface="Cambria Math" panose="02040503050406030204" pitchFamily="18" charset="0"/>
                        <a:ea typeface="Cambria Math" panose="02040503050406030204" pitchFamily="18" charset="0"/>
                      </a:rPr>
                      <m:t>,</m:t>
                    </m:r>
                    <m:r>
                      <a:rPr lang="zh-CN" altLang="en-US" sz="1600" i="1">
                        <a:latin typeface="Cambria Math" panose="02040503050406030204" pitchFamily="18" charset="0"/>
                      </a:rPr>
                      <m:t>𝛼</m:t>
                    </m:r>
                    <m:r>
                      <a:rPr lang="zh-CN" altLang="en-US" sz="1600" i="1" smtClean="0">
                        <a:latin typeface="Cambria Math" panose="02040503050406030204" pitchFamily="18" charset="0"/>
                      </a:rPr>
                      <m:t>∈</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ℝ</m:t>
                        </m:r>
                      </m:e>
                      <m:sup>
                        <m:r>
                          <a:rPr lang="en-US" altLang="zh-CN" sz="1600" i="1">
                            <a:latin typeface="Cambria Math" panose="02040503050406030204" pitchFamily="18" charset="0"/>
                          </a:rPr>
                          <m:t>𝐿</m:t>
                        </m:r>
                      </m:sup>
                    </m:sSup>
                    <m:r>
                      <a:rPr lang="en-US" altLang="zh-CN" sz="1600" b="0" i="1" smtClean="0">
                        <a:latin typeface="Cambria Math" panose="02040503050406030204" pitchFamily="18" charset="0"/>
                      </a:rPr>
                      <m:t>,  </m:t>
                    </m:r>
                    <m:r>
                      <a:rPr lang="zh-CN" altLang="en-US" sz="1600" b="0" i="1" smtClean="0">
                        <a:latin typeface="Cambria Math" panose="02040503050406030204" pitchFamily="18" charset="0"/>
                      </a:rPr>
                      <m:t>𝛽</m:t>
                    </m:r>
                    <m:r>
                      <a:rPr lang="zh-CN" altLang="en-US" sz="1600" b="0" i="1" smtClean="0">
                        <a:latin typeface="Cambria Math" panose="02040503050406030204" pitchFamily="18" charset="0"/>
                      </a:rPr>
                      <m:t>∈</m:t>
                    </m:r>
                    <m:sSup>
                      <m:sSupPr>
                        <m:ctrlPr>
                          <a:rPr lang="en-US" altLang="zh-CN" sz="1600" b="0" i="1" smtClean="0">
                            <a:latin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ℝ</m:t>
                        </m:r>
                      </m:e>
                      <m:sup>
                        <m:r>
                          <a:rPr lang="en-US" altLang="zh-CN" sz="1600" b="0" i="1" smtClean="0">
                            <a:latin typeface="Cambria Math" panose="02040503050406030204" pitchFamily="18" charset="0"/>
                          </a:rPr>
                          <m:t>𝐿</m:t>
                        </m:r>
                      </m:sup>
                    </m:sSup>
                    <m:r>
                      <a:rPr lang="en-US" altLang="zh-CN" sz="1600" b="0" i="1" smtClean="0">
                        <a:solidFill>
                          <a:schemeClr val="tx1"/>
                        </a:solidFill>
                        <a:latin typeface="Cambria Math" panose="02040503050406030204" pitchFamily="18" charset="0"/>
                        <a:ea typeface="Cambria Math" panose="02040503050406030204" pitchFamily="18" charset="0"/>
                      </a:rPr>
                      <m:t>}</m:t>
                    </m:r>
                  </m:oMath>
                </a14:m>
                <a:r>
                  <a:rPr lang="en-US" altLang="zh-CN" sz="1600" dirty="0">
                    <a:solidFill>
                      <a:schemeClr val="tx1"/>
                    </a:solidFill>
                    <a:latin typeface="Comic Sans MS" pitchFamily="66" charset="0"/>
                  </a:rPr>
                  <a:t> such that </a:t>
                </a:r>
                <a14:m>
                  <m:oMath xmlns:m="http://schemas.openxmlformats.org/officeDocument/2006/math">
                    <m:r>
                      <m:rPr>
                        <m:sty m:val="p"/>
                      </m:rPr>
                      <a:rPr lang="el-GR" altLang="zh-CN" sz="1600" i="1">
                        <a:latin typeface="Cambria Math" panose="02040503050406030204" pitchFamily="18" charset="0"/>
                        <a:ea typeface="Cambria Math" panose="02040503050406030204" pitchFamily="18" charset="0"/>
                      </a:rPr>
                      <m:t>Ψ</m:t>
                    </m:r>
                    <m:d>
                      <m:dPr>
                        <m:ctrlPr>
                          <a:rPr lang="en-US" altLang="zh-CN" sz="1600" i="1">
                            <a:latin typeface="Cambria Math" panose="02040503050406030204" pitchFamily="18" charset="0"/>
                            <a:ea typeface="Cambria Math" panose="02040503050406030204" pitchFamily="18" charset="0"/>
                          </a:rPr>
                        </m:ctrlPr>
                      </m:dPr>
                      <m:e>
                        <m:acc>
                          <m:accPr>
                            <m:chr m:val="̂"/>
                            <m:ctrlPr>
                              <a:rPr lang="en-US" altLang="zh-CN" sz="1600" i="1">
                                <a:latin typeface="Cambria Math" panose="02040503050406030204" pitchFamily="18" charset="0"/>
                              </a:rPr>
                            </m:ctrlPr>
                          </m:accPr>
                          <m:e>
                            <m:r>
                              <a:rPr lang="en-US" altLang="zh-CN" sz="1600" i="1">
                                <a:latin typeface="Cambria Math" panose="02040503050406030204" pitchFamily="18" charset="0"/>
                              </a:rPr>
                              <m:t>𝜖</m:t>
                            </m:r>
                          </m:e>
                        </m:acc>
                        <m:r>
                          <a:rPr lang="en-US" altLang="zh-CN" sz="1600" b="0" i="1" smtClean="0">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zh-CN" altLang="en-US" sz="1600" i="1">
                                <a:latin typeface="Cambria Math" panose="02040503050406030204" pitchFamily="18" charset="0"/>
                                <a:ea typeface="Cambria Math" panose="02040503050406030204" pitchFamily="18" charset="0"/>
                              </a:rPr>
                              <m:t>𝜃</m:t>
                            </m:r>
                          </m:e>
                          <m:sup>
                            <m:r>
                              <a:rPr lang="en-US" altLang="zh-CN" sz="1600" i="1">
                                <a:latin typeface="Cambria Math" panose="02040503050406030204" pitchFamily="18" charset="0"/>
                                <a:ea typeface="Cambria Math" panose="02040503050406030204" pitchFamily="18" charset="0"/>
                              </a:rPr>
                              <m:t>∗</m:t>
                            </m:r>
                          </m:sup>
                        </m:sSup>
                      </m:e>
                    </m:d>
                    <m:r>
                      <a:rPr lang="en-US" altLang="zh-CN" sz="1600" b="0" i="1" smtClean="0">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rPr>
                        </m:ctrlPr>
                      </m:sSupPr>
                      <m:e>
                        <m:r>
                          <m:rPr>
                            <m:sty m:val="p"/>
                          </m:rPr>
                          <a:rPr lang="el-GR" altLang="zh-CN" sz="1600" i="1">
                            <a:latin typeface="Cambria Math" panose="02040503050406030204" pitchFamily="18" charset="0"/>
                            <a:ea typeface="Cambria Math" panose="02040503050406030204" pitchFamily="18" charset="0"/>
                          </a:rPr>
                          <m:t>Ψ</m:t>
                        </m:r>
                      </m:e>
                      <m:sup>
                        <m:r>
                          <m:rPr>
                            <m:nor/>
                          </m:rPr>
                          <a:rPr lang="en-GB" sz="1600"/>
                          <m:t>†</m:t>
                        </m:r>
                      </m:sup>
                    </m:sSup>
                    <m:r>
                      <a:rPr lang="en-US" sz="1600" b="0" i="1" smtClean="0">
                        <a:latin typeface="Cambria Math" panose="02040503050406030204" pitchFamily="18" charset="0"/>
                      </a:rPr>
                      <m:t>(</m:t>
                    </m:r>
                    <m:acc>
                      <m:accPr>
                        <m:chr m:val="̂"/>
                        <m:ctrlPr>
                          <a:rPr lang="en-US" sz="1600" b="0" i="1" smtClean="0">
                            <a:latin typeface="Cambria Math" panose="02040503050406030204" pitchFamily="18" charset="0"/>
                          </a:rPr>
                        </m:ctrlPr>
                      </m:accPr>
                      <m:e>
                        <m:r>
                          <a:rPr lang="en-US" sz="1600" b="0" i="1" smtClean="0">
                            <a:latin typeface="Cambria Math" panose="02040503050406030204" pitchFamily="18" charset="0"/>
                          </a:rPr>
                          <m:t>𝜖</m:t>
                        </m:r>
                      </m:e>
                    </m:acc>
                    <m:r>
                      <a:rPr lang="en-US" sz="1600" b="0" i="1" smtClean="0">
                        <a:latin typeface="Cambria Math" panose="02040503050406030204" pitchFamily="18" charset="0"/>
                      </a:rPr>
                      <m:t>)</m:t>
                    </m:r>
                  </m:oMath>
                </a14:m>
                <a:r>
                  <a:rPr lang="en-US" altLang="zh-CN" sz="1600" dirty="0">
                    <a:solidFill>
                      <a:srgbClr val="FF0000"/>
                    </a:solidFill>
                    <a:latin typeface="Comic Sans MS" pitchFamily="66" charset="0"/>
                  </a:rPr>
                  <a:t>. </a:t>
                </a:r>
                <a:endParaRPr lang="en-US" altLang="zh-CN" sz="1600" dirty="0">
                  <a:latin typeface="Comic Sans MS" pitchFamily="66" charset="0"/>
                </a:endParaRPr>
              </a:p>
            </p:txBody>
          </p:sp>
        </mc:Choice>
        <mc:Fallback xmlns="">
          <p:sp>
            <p:nvSpPr>
              <p:cNvPr id="4" name="TextBox 3">
                <a:extLst>
                  <a:ext uri="{FF2B5EF4-FFF2-40B4-BE49-F238E27FC236}">
                    <a16:creationId xmlns:a16="http://schemas.microsoft.com/office/drawing/2014/main" id="{57053882-0D38-2D19-A29A-F52430B913DC}"/>
                  </a:ext>
                </a:extLst>
              </p:cNvPr>
              <p:cNvSpPr txBox="1">
                <a:spLocks noRot="1" noChangeAspect="1" noMove="1" noResize="1" noEditPoints="1" noAdjustHandles="1" noChangeArrowheads="1" noChangeShapeType="1" noTextEdit="1"/>
              </p:cNvSpPr>
              <p:nvPr/>
            </p:nvSpPr>
            <p:spPr>
              <a:xfrm>
                <a:off x="360057" y="3267776"/>
                <a:ext cx="6553196" cy="2799997"/>
              </a:xfrm>
              <a:prstGeom prst="rect">
                <a:avLst/>
              </a:prstGeom>
              <a:blipFill>
                <a:blip r:embed="rId16"/>
                <a:stretch>
                  <a:fillRect l="-371" r="-371" b="-1082"/>
                </a:stretch>
              </a:blipFill>
              <a:ln w="19050">
                <a:solidFill>
                  <a:schemeClr val="tx1"/>
                </a:solidFill>
              </a:ln>
            </p:spPr>
            <p:txBody>
              <a:bodyPr/>
              <a:lstStyle/>
              <a:p>
                <a:r>
                  <a:rPr lang="en-US">
                    <a:noFill/>
                  </a:rPr>
                  <a:t> </a:t>
                </a:r>
              </a:p>
            </p:txBody>
          </p:sp>
        </mc:Fallback>
      </mc:AlternateContent>
      <p:sp>
        <p:nvSpPr>
          <p:cNvPr id="5" name="TextBox 4">
            <a:extLst>
              <a:ext uri="{FF2B5EF4-FFF2-40B4-BE49-F238E27FC236}">
                <a16:creationId xmlns:a16="http://schemas.microsoft.com/office/drawing/2014/main" id="{EE9A78EF-3DD0-E91E-9E2A-C6C470CB0218}"/>
              </a:ext>
            </a:extLst>
          </p:cNvPr>
          <p:cNvSpPr txBox="1"/>
          <p:nvPr/>
        </p:nvSpPr>
        <p:spPr>
          <a:xfrm>
            <a:off x="800577" y="2679025"/>
            <a:ext cx="5449356"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Theorem: Existence of Exact Parameteri</a:t>
            </a:r>
            <a:r>
              <a:rPr lang="en-US" dirty="0">
                <a:solidFill>
                  <a:srgbClr val="FF0000"/>
                </a:solidFill>
                <a:latin typeface="Comic Sans MS" panose="030F0702030302020204" pitchFamily="66" charset="0"/>
              </a:rPr>
              <a:t>zation</a:t>
            </a:r>
            <a:endParaRPr lang="en-US" sz="1800" dirty="0">
              <a:solidFill>
                <a:srgbClr val="FF0000"/>
              </a:solidFill>
              <a:latin typeface="Comic Sans MS" panose="030F0702030302020204" pitchFamily="66" charset="0"/>
            </a:endParaRPr>
          </a:p>
        </p:txBody>
      </p:sp>
    </p:spTree>
    <p:extLst>
      <p:ext uri="{BB962C8B-B14F-4D97-AF65-F5344CB8AC3E}">
        <p14:creationId xmlns:p14="http://schemas.microsoft.com/office/powerpoint/2010/main" val="3018935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BD6BB4C2-43F1-41E4-9DC5-A9114C4C918F}"/>
              </a:ext>
            </a:extLst>
          </p:cNvPr>
          <p:cNvSpPr txBox="1">
            <a:spLocks/>
          </p:cNvSpPr>
          <p:nvPr/>
        </p:nvSpPr>
        <p:spPr>
          <a:xfrm>
            <a:off x="733425" y="233369"/>
            <a:ext cx="10763249" cy="8588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Example – multi-scale modeling of Magnesium</a:t>
            </a:r>
            <a:endParaRPr lang="en-US" dirty="0"/>
          </a:p>
        </p:txBody>
      </p:sp>
      <p:sp>
        <p:nvSpPr>
          <p:cNvPr id="11" name="Rectangle 10">
            <a:extLst>
              <a:ext uri="{FF2B5EF4-FFF2-40B4-BE49-F238E27FC236}">
                <a16:creationId xmlns:a16="http://schemas.microsoft.com/office/drawing/2014/main" id="{AF08A23A-B119-4226-B852-E2EC55168F99}"/>
              </a:ext>
            </a:extLst>
          </p:cNvPr>
          <p:cNvSpPr/>
          <p:nvPr/>
        </p:nvSpPr>
        <p:spPr>
          <a:xfrm>
            <a:off x="5930262" y="1199939"/>
            <a:ext cx="601096" cy="6317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C7E45B18-330A-426B-89C7-FEFCE2851D97}"/>
              </a:ext>
            </a:extLst>
          </p:cNvPr>
          <p:cNvSpPr/>
          <p:nvPr/>
        </p:nvSpPr>
        <p:spPr>
          <a:xfrm>
            <a:off x="4116893" y="3876053"/>
            <a:ext cx="291664" cy="378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7">
            <a:extLst>
              <a:ext uri="{FF2B5EF4-FFF2-40B4-BE49-F238E27FC236}">
                <a16:creationId xmlns:a16="http://schemas.microsoft.com/office/drawing/2014/main" id="{B5AA7998-8AEC-8A63-4976-A4CF37299E0E}"/>
              </a:ext>
            </a:extLst>
          </p:cNvPr>
          <p:cNvSpPr txBox="1"/>
          <p:nvPr/>
        </p:nvSpPr>
        <p:spPr>
          <a:xfrm>
            <a:off x="441550" y="6225650"/>
            <a:ext cx="11167744" cy="523220"/>
          </a:xfrm>
          <a:prstGeom prst="rect">
            <a:avLst/>
          </a:prstGeom>
          <a:noFill/>
        </p:spPr>
        <p:txBody>
          <a:bodyPr wrap="square">
            <a:spAutoFit/>
          </a:bodyPr>
          <a:lstStyle/>
          <a:p>
            <a:r>
              <a:rPr lang="en-US" altLang="zh-CN" sz="1400" b="0" i="0" dirty="0">
                <a:solidFill>
                  <a:srgbClr val="222222"/>
                </a:solidFill>
                <a:effectLst/>
                <a:latin typeface="Arial" panose="020B0604020202020204" pitchFamily="34" charset="0"/>
              </a:rPr>
              <a:t>Hollenweger, Y. and Kochmann, D.M., 2022. An efficient temperature-dependent crystal plasticity framework for pure magnesium with emphasis on the competition between slip and twinning. </a:t>
            </a:r>
            <a:r>
              <a:rPr lang="en-US" altLang="zh-CN" sz="1400" b="0" i="1" dirty="0">
                <a:solidFill>
                  <a:srgbClr val="222222"/>
                </a:solidFill>
                <a:effectLst/>
                <a:latin typeface="Arial" panose="020B0604020202020204" pitchFamily="34" charset="0"/>
              </a:rPr>
              <a:t>International Journal of Plasticity</a:t>
            </a:r>
            <a:r>
              <a:rPr lang="en-US" altLang="zh-CN" sz="1400" b="0" i="0" dirty="0">
                <a:solidFill>
                  <a:srgbClr val="222222"/>
                </a:solidFill>
                <a:effectLst/>
                <a:latin typeface="Arial" panose="020B0604020202020204" pitchFamily="34" charset="0"/>
              </a:rPr>
              <a:t>, </a:t>
            </a:r>
            <a:r>
              <a:rPr lang="en-US" altLang="zh-CN" sz="1400" b="0" i="1" dirty="0">
                <a:solidFill>
                  <a:srgbClr val="222222"/>
                </a:solidFill>
                <a:effectLst/>
                <a:latin typeface="Arial" panose="020B0604020202020204" pitchFamily="34" charset="0"/>
              </a:rPr>
              <a:t>159</a:t>
            </a:r>
            <a:r>
              <a:rPr lang="en-US" altLang="zh-CN" sz="1400" b="0" i="0" dirty="0">
                <a:solidFill>
                  <a:srgbClr val="222222"/>
                </a:solidFill>
                <a:effectLst/>
                <a:latin typeface="Arial" panose="020B0604020202020204" pitchFamily="34" charset="0"/>
              </a:rPr>
              <a:t>, p.103448.</a:t>
            </a:r>
            <a:endParaRPr lang="en-GB" sz="1400" dirty="0"/>
          </a:p>
        </p:txBody>
      </p:sp>
      <p:sp>
        <p:nvSpPr>
          <p:cNvPr id="23" name="TextBox 13">
            <a:extLst>
              <a:ext uri="{FF2B5EF4-FFF2-40B4-BE49-F238E27FC236}">
                <a16:creationId xmlns:a16="http://schemas.microsoft.com/office/drawing/2014/main" id="{5EBC85CD-1F37-B98D-E3E8-2902A8F76517}"/>
              </a:ext>
            </a:extLst>
          </p:cNvPr>
          <p:cNvSpPr txBox="1"/>
          <p:nvPr/>
        </p:nvSpPr>
        <p:spPr>
          <a:xfrm>
            <a:off x="-73808" y="3861250"/>
            <a:ext cx="5718230" cy="400110"/>
          </a:xfrm>
          <a:prstGeom prst="rect">
            <a:avLst/>
          </a:prstGeom>
          <a:noFill/>
        </p:spPr>
        <p:txBody>
          <a:bodyPr wrap="square">
            <a:spAutoFit/>
          </a:bodyPr>
          <a:lstStyle/>
          <a:p>
            <a:pPr algn="ctr"/>
            <a:r>
              <a:rPr lang="en-US" altLang="zh-CN" sz="2000" dirty="0">
                <a:solidFill>
                  <a:srgbClr val="FF0000"/>
                </a:solidFill>
                <a:latin typeface="Comic Sans MS" pitchFamily="66" charset="0"/>
              </a:rPr>
              <a:t>Anisotropic and temperature </a:t>
            </a:r>
            <a:r>
              <a:rPr lang="en-US" altLang="zh-CN" sz="2000" dirty="0" err="1">
                <a:solidFill>
                  <a:srgbClr val="FF0000"/>
                </a:solidFill>
                <a:latin typeface="Comic Sans MS" pitchFamily="66" charset="0"/>
              </a:rPr>
              <a:t>dependen</a:t>
            </a:r>
            <a:endParaRPr lang="en-US" altLang="zh-CN" sz="2000" dirty="0">
              <a:solidFill>
                <a:srgbClr val="FF0000"/>
              </a:solidFill>
              <a:latin typeface="Comic Sans MS" pitchFamily="66" charset="0"/>
            </a:endParaRPr>
          </a:p>
        </p:txBody>
      </p:sp>
      <p:pic>
        <p:nvPicPr>
          <p:cNvPr id="8" name="图片 7">
            <a:extLst>
              <a:ext uri="{FF2B5EF4-FFF2-40B4-BE49-F238E27FC236}">
                <a16:creationId xmlns:a16="http://schemas.microsoft.com/office/drawing/2014/main" id="{0742089B-321D-A9FB-2C8E-9713CA77240D}"/>
              </a:ext>
            </a:extLst>
          </p:cNvPr>
          <p:cNvPicPr>
            <a:picLocks noChangeAspect="1"/>
          </p:cNvPicPr>
          <p:nvPr/>
        </p:nvPicPr>
        <p:blipFill>
          <a:blip r:embed="rId2"/>
          <a:stretch>
            <a:fillRect/>
          </a:stretch>
        </p:blipFill>
        <p:spPr>
          <a:xfrm>
            <a:off x="5189006" y="828451"/>
            <a:ext cx="5595535" cy="3843001"/>
          </a:xfrm>
          <a:prstGeom prst="rect">
            <a:avLst/>
          </a:prstGeom>
        </p:spPr>
      </p:pic>
      <p:pic>
        <p:nvPicPr>
          <p:cNvPr id="10" name="图片 9">
            <a:extLst>
              <a:ext uri="{FF2B5EF4-FFF2-40B4-BE49-F238E27FC236}">
                <a16:creationId xmlns:a16="http://schemas.microsoft.com/office/drawing/2014/main" id="{46EC653B-B9F2-1DAB-9583-1DE1560FC81D}"/>
              </a:ext>
            </a:extLst>
          </p:cNvPr>
          <p:cNvPicPr>
            <a:picLocks noChangeAspect="1"/>
          </p:cNvPicPr>
          <p:nvPr/>
        </p:nvPicPr>
        <p:blipFill>
          <a:blip r:embed="rId3"/>
          <a:stretch>
            <a:fillRect/>
          </a:stretch>
        </p:blipFill>
        <p:spPr>
          <a:xfrm>
            <a:off x="1301220" y="4664294"/>
            <a:ext cx="4105275" cy="1314450"/>
          </a:xfrm>
          <a:prstGeom prst="rect">
            <a:avLst/>
          </a:prstGeom>
        </p:spPr>
      </p:pic>
      <p:sp>
        <p:nvSpPr>
          <p:cNvPr id="12" name="TextBox 20">
            <a:extLst>
              <a:ext uri="{FF2B5EF4-FFF2-40B4-BE49-F238E27FC236}">
                <a16:creationId xmlns:a16="http://schemas.microsoft.com/office/drawing/2014/main" id="{D0282244-B66A-3E51-030D-7F418E4669CE}"/>
              </a:ext>
            </a:extLst>
          </p:cNvPr>
          <p:cNvSpPr txBox="1"/>
          <p:nvPr/>
        </p:nvSpPr>
        <p:spPr>
          <a:xfrm>
            <a:off x="7179058" y="4904951"/>
            <a:ext cx="3840070" cy="338554"/>
          </a:xfrm>
          <a:prstGeom prst="rect">
            <a:avLst/>
          </a:prstGeom>
          <a:noFill/>
          <a:ln>
            <a:noFill/>
          </a:ln>
        </p:spPr>
        <p:txBody>
          <a:bodyPr wrap="square" rtlCol="0">
            <a:spAutoFit/>
          </a:bodyPr>
          <a:lstStyle/>
          <a:p>
            <a:r>
              <a:rPr lang="en-US" altLang="zh-CN" sz="1600" dirty="0">
                <a:solidFill>
                  <a:srgbClr val="FF0000"/>
                </a:solidFill>
                <a:latin typeface="Comic Sans MS" pitchFamily="66" charset="0"/>
              </a:rPr>
              <a:t>Single crystal behavior (microscale)</a:t>
            </a:r>
          </a:p>
        </p:txBody>
      </p:sp>
      <p:pic>
        <p:nvPicPr>
          <p:cNvPr id="5" name="图片 27">
            <a:extLst>
              <a:ext uri="{FF2B5EF4-FFF2-40B4-BE49-F238E27FC236}">
                <a16:creationId xmlns:a16="http://schemas.microsoft.com/office/drawing/2014/main" id="{0C7624AC-85BB-7F99-F7AB-5F5297E83564}"/>
              </a:ext>
            </a:extLst>
          </p:cNvPr>
          <p:cNvPicPr>
            <a:picLocks noChangeAspect="1"/>
          </p:cNvPicPr>
          <p:nvPr/>
        </p:nvPicPr>
        <p:blipFill>
          <a:blip r:embed="rId4"/>
          <a:stretch>
            <a:fillRect/>
          </a:stretch>
        </p:blipFill>
        <p:spPr>
          <a:xfrm>
            <a:off x="1301220" y="662793"/>
            <a:ext cx="3524513" cy="3198457"/>
          </a:xfrm>
          <a:prstGeom prst="rect">
            <a:avLst/>
          </a:prstGeom>
        </p:spPr>
      </p:pic>
    </p:spTree>
    <p:extLst>
      <p:ext uri="{BB962C8B-B14F-4D97-AF65-F5344CB8AC3E}">
        <p14:creationId xmlns:p14="http://schemas.microsoft.com/office/powerpoint/2010/main" val="22996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pic>
        <p:nvPicPr>
          <p:cNvPr id="14" name="Picture 13">
            <a:extLst>
              <a:ext uri="{FF2B5EF4-FFF2-40B4-BE49-F238E27FC236}">
                <a16:creationId xmlns:a16="http://schemas.microsoft.com/office/drawing/2014/main" id="{E69E5E23-705C-43E9-90BF-467C34907E1D}"/>
              </a:ext>
            </a:extLst>
          </p:cNvPr>
          <p:cNvPicPr>
            <a:picLocks noChangeAspect="1"/>
          </p:cNvPicPr>
          <p:nvPr/>
        </p:nvPicPr>
        <p:blipFill rotWithShape="1">
          <a:blip r:embed="rId3"/>
          <a:srcRect l="7402" t="6894" r="6780" b="3341"/>
          <a:stretch/>
        </p:blipFill>
        <p:spPr>
          <a:xfrm>
            <a:off x="4888250" y="985175"/>
            <a:ext cx="2415500" cy="2421231"/>
          </a:xfrm>
          <a:prstGeom prst="rect">
            <a:avLst/>
          </a:prstGeom>
        </p:spPr>
      </p:pic>
      <p:pic>
        <p:nvPicPr>
          <p:cNvPr id="23" name="Picture 22">
            <a:extLst>
              <a:ext uri="{FF2B5EF4-FFF2-40B4-BE49-F238E27FC236}">
                <a16:creationId xmlns:a16="http://schemas.microsoft.com/office/drawing/2014/main" id="{A5A8CE8C-EB3C-453A-A38E-AB11A264EA37}"/>
              </a:ext>
            </a:extLst>
          </p:cNvPr>
          <p:cNvPicPr>
            <a:picLocks noChangeAspect="1"/>
          </p:cNvPicPr>
          <p:nvPr/>
        </p:nvPicPr>
        <p:blipFill>
          <a:blip r:embed="rId4"/>
          <a:stretch>
            <a:fillRect/>
          </a:stretch>
        </p:blipFill>
        <p:spPr>
          <a:xfrm>
            <a:off x="4688399" y="3540619"/>
            <a:ext cx="2860826" cy="3084012"/>
          </a:xfrm>
          <a:prstGeom prst="rect">
            <a:avLst/>
          </a:prstGeom>
        </p:spPr>
      </p:pic>
    </p:spTree>
    <p:extLst>
      <p:ext uri="{BB962C8B-B14F-4D97-AF65-F5344CB8AC3E}">
        <p14:creationId xmlns:p14="http://schemas.microsoft.com/office/powerpoint/2010/main" val="2758213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BD6BB4C2-43F1-41E4-9DC5-A9114C4C918F}"/>
              </a:ext>
            </a:extLst>
          </p:cNvPr>
          <p:cNvSpPr txBox="1">
            <a:spLocks/>
          </p:cNvSpPr>
          <p:nvPr/>
        </p:nvSpPr>
        <p:spPr>
          <a:xfrm>
            <a:off x="733425" y="233369"/>
            <a:ext cx="10763249" cy="8588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RNO – constitutive model of magnesium</a:t>
            </a:r>
            <a:endParaRPr lang="en-US" dirty="0"/>
          </a:p>
        </p:txBody>
      </p:sp>
      <p:sp>
        <p:nvSpPr>
          <p:cNvPr id="11" name="Rectangle 10">
            <a:extLst>
              <a:ext uri="{FF2B5EF4-FFF2-40B4-BE49-F238E27FC236}">
                <a16:creationId xmlns:a16="http://schemas.microsoft.com/office/drawing/2014/main" id="{AF08A23A-B119-4226-B852-E2EC55168F99}"/>
              </a:ext>
            </a:extLst>
          </p:cNvPr>
          <p:cNvSpPr/>
          <p:nvPr/>
        </p:nvSpPr>
        <p:spPr>
          <a:xfrm>
            <a:off x="5930262" y="1199939"/>
            <a:ext cx="601096" cy="6317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9" name="组合 8">
            <a:extLst>
              <a:ext uri="{FF2B5EF4-FFF2-40B4-BE49-F238E27FC236}">
                <a16:creationId xmlns:a16="http://schemas.microsoft.com/office/drawing/2014/main" id="{4E2E5F12-E741-22F9-4219-1A6F27CF4907}"/>
              </a:ext>
            </a:extLst>
          </p:cNvPr>
          <p:cNvGrpSpPr/>
          <p:nvPr/>
        </p:nvGrpSpPr>
        <p:grpSpPr>
          <a:xfrm>
            <a:off x="796172" y="685311"/>
            <a:ext cx="6411655" cy="5487377"/>
            <a:chOff x="2814754" y="738273"/>
            <a:chExt cx="6411655" cy="5487377"/>
          </a:xfrm>
        </p:grpSpPr>
        <p:pic>
          <p:nvPicPr>
            <p:cNvPr id="4" name="图片 3">
              <a:extLst>
                <a:ext uri="{FF2B5EF4-FFF2-40B4-BE49-F238E27FC236}">
                  <a16:creationId xmlns:a16="http://schemas.microsoft.com/office/drawing/2014/main" id="{6F983EB5-360C-7ADE-C8E1-8545718CB176}"/>
                </a:ext>
              </a:extLst>
            </p:cNvPr>
            <p:cNvPicPr>
              <a:picLocks noChangeAspect="1"/>
            </p:cNvPicPr>
            <p:nvPr/>
          </p:nvPicPr>
          <p:blipFill rotWithShape="1">
            <a:blip r:embed="rId2"/>
            <a:srcRect t="2264" b="8050"/>
            <a:stretch/>
          </p:blipFill>
          <p:spPr>
            <a:xfrm>
              <a:off x="3003688" y="893255"/>
              <a:ext cx="6222721" cy="5332395"/>
            </a:xfrm>
            <a:prstGeom prst="rect">
              <a:avLst/>
            </a:prstGeom>
          </p:spPr>
        </p:pic>
        <p:sp>
          <p:nvSpPr>
            <p:cNvPr id="5" name="矩形 4">
              <a:extLst>
                <a:ext uri="{FF2B5EF4-FFF2-40B4-BE49-F238E27FC236}">
                  <a16:creationId xmlns:a16="http://schemas.microsoft.com/office/drawing/2014/main" id="{AD54F1C7-1D21-EDDB-3DAA-97D94E99DD20}"/>
                </a:ext>
              </a:extLst>
            </p:cNvPr>
            <p:cNvSpPr/>
            <p:nvPr/>
          </p:nvSpPr>
          <p:spPr>
            <a:xfrm>
              <a:off x="3003688" y="793630"/>
              <a:ext cx="377867" cy="3077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554C0AE-E183-5843-C60E-735FD2EECF31}"/>
                </a:ext>
              </a:extLst>
            </p:cNvPr>
            <p:cNvSpPr/>
            <p:nvPr/>
          </p:nvSpPr>
          <p:spPr>
            <a:xfrm>
              <a:off x="6230810" y="738273"/>
              <a:ext cx="377867" cy="3077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9DCC2886-B251-6123-69E1-E42F61E2A33E}"/>
                </a:ext>
              </a:extLst>
            </p:cNvPr>
            <p:cNvSpPr/>
            <p:nvPr/>
          </p:nvSpPr>
          <p:spPr>
            <a:xfrm>
              <a:off x="2814754" y="3280708"/>
              <a:ext cx="377867" cy="27029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D18ED825-38C5-B207-B54C-822D2A3F331D}"/>
                </a:ext>
              </a:extLst>
            </p:cNvPr>
            <p:cNvSpPr/>
            <p:nvPr/>
          </p:nvSpPr>
          <p:spPr>
            <a:xfrm>
              <a:off x="6153491" y="3397114"/>
              <a:ext cx="377867" cy="3077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TextBox 20">
            <a:extLst>
              <a:ext uri="{FF2B5EF4-FFF2-40B4-BE49-F238E27FC236}">
                <a16:creationId xmlns:a16="http://schemas.microsoft.com/office/drawing/2014/main" id="{6A2A52E9-1E96-8870-E4F9-77894E18AF90}"/>
              </a:ext>
            </a:extLst>
          </p:cNvPr>
          <p:cNvSpPr txBox="1"/>
          <p:nvPr/>
        </p:nvSpPr>
        <p:spPr>
          <a:xfrm>
            <a:off x="7662579" y="4580376"/>
            <a:ext cx="3840070" cy="830997"/>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altLang="zh-CN" sz="1600" dirty="0">
                <a:latin typeface="Comic Sans MS" pitchFamily="66" charset="0"/>
              </a:rPr>
              <a:t>It is possible to learn </a:t>
            </a:r>
            <a:r>
              <a:rPr lang="en-US" altLang="zh-CN" sz="1600" dirty="0">
                <a:solidFill>
                  <a:srgbClr val="FF0000"/>
                </a:solidFill>
                <a:latin typeface="Comic Sans MS" pitchFamily="66" charset="0"/>
              </a:rPr>
              <a:t>anisotropy, history dependency and thermal dependency</a:t>
            </a:r>
            <a:r>
              <a:rPr lang="en-US" altLang="zh-CN" sz="1600" dirty="0">
                <a:latin typeface="Comic Sans MS" pitchFamily="66" charset="0"/>
              </a:rPr>
              <a:t> directly from data! </a:t>
            </a:r>
          </a:p>
        </p:txBody>
      </p:sp>
      <p:pic>
        <p:nvPicPr>
          <p:cNvPr id="12" name="Picture 11">
            <a:extLst>
              <a:ext uri="{FF2B5EF4-FFF2-40B4-BE49-F238E27FC236}">
                <a16:creationId xmlns:a16="http://schemas.microsoft.com/office/drawing/2014/main" id="{BE5B7D96-7FE5-3878-4FC9-D5EFC01F1227}"/>
              </a:ext>
            </a:extLst>
          </p:cNvPr>
          <p:cNvPicPr>
            <a:picLocks noChangeAspect="1"/>
          </p:cNvPicPr>
          <p:nvPr/>
        </p:nvPicPr>
        <p:blipFill>
          <a:blip r:embed="rId3"/>
          <a:stretch>
            <a:fillRect/>
          </a:stretch>
        </p:blipFill>
        <p:spPr>
          <a:xfrm>
            <a:off x="8207768" y="1111798"/>
            <a:ext cx="2749691" cy="2540131"/>
          </a:xfrm>
          <a:prstGeom prst="rect">
            <a:avLst/>
          </a:prstGeom>
        </p:spPr>
      </p:pic>
      <p:sp>
        <p:nvSpPr>
          <p:cNvPr id="13" name="TextBox 20">
            <a:extLst>
              <a:ext uri="{FF2B5EF4-FFF2-40B4-BE49-F238E27FC236}">
                <a16:creationId xmlns:a16="http://schemas.microsoft.com/office/drawing/2014/main" id="{B435F688-B425-49E4-FB04-74F408B95829}"/>
              </a:ext>
            </a:extLst>
          </p:cNvPr>
          <p:cNvSpPr txBox="1"/>
          <p:nvPr/>
        </p:nvSpPr>
        <p:spPr>
          <a:xfrm>
            <a:off x="7803898" y="3861011"/>
            <a:ext cx="3840070" cy="338554"/>
          </a:xfrm>
          <a:prstGeom prst="rect">
            <a:avLst/>
          </a:prstGeom>
          <a:noFill/>
          <a:ln>
            <a:noFill/>
          </a:ln>
        </p:spPr>
        <p:txBody>
          <a:bodyPr wrap="square" rtlCol="0">
            <a:spAutoFit/>
          </a:bodyPr>
          <a:lstStyle/>
          <a:p>
            <a:r>
              <a:rPr lang="en-US" altLang="zh-CN" sz="1600" dirty="0">
                <a:solidFill>
                  <a:srgbClr val="FF0000"/>
                </a:solidFill>
                <a:latin typeface="Comic Sans MS" pitchFamily="66" charset="0"/>
              </a:rPr>
              <a:t>Polycrystalline behavior (macroscale)</a:t>
            </a:r>
          </a:p>
        </p:txBody>
      </p:sp>
    </p:spTree>
    <p:extLst>
      <p:ext uri="{BB962C8B-B14F-4D97-AF65-F5344CB8AC3E}">
        <p14:creationId xmlns:p14="http://schemas.microsoft.com/office/powerpoint/2010/main" val="1212247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late_Impact" descr="Plate_Impact">
            <a:hlinkClick r:id="" action="ppaction://media"/>
            <a:extLst>
              <a:ext uri="{FF2B5EF4-FFF2-40B4-BE49-F238E27FC236}">
                <a16:creationId xmlns:a16="http://schemas.microsoft.com/office/drawing/2014/main" id="{ECF3319C-4586-45FA-8EBE-3771E19360C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7211" r="6594"/>
          <a:stretch/>
        </p:blipFill>
        <p:spPr>
          <a:xfrm>
            <a:off x="484552" y="2488610"/>
            <a:ext cx="5322119" cy="3473202"/>
          </a:xfrm>
          <a:prstGeom prst="rect">
            <a:avLst/>
          </a:prstGeom>
        </p:spPr>
      </p:pic>
      <p:grpSp>
        <p:nvGrpSpPr>
          <p:cNvPr id="3" name="Group 2">
            <a:extLst>
              <a:ext uri="{FF2B5EF4-FFF2-40B4-BE49-F238E27FC236}">
                <a16:creationId xmlns:a16="http://schemas.microsoft.com/office/drawing/2014/main" id="{2432B666-3497-4DCD-B673-C7D920C9CB02}"/>
              </a:ext>
            </a:extLst>
          </p:cNvPr>
          <p:cNvGrpSpPr/>
          <p:nvPr/>
        </p:nvGrpSpPr>
        <p:grpSpPr>
          <a:xfrm>
            <a:off x="1343299" y="559415"/>
            <a:ext cx="3652652" cy="1836652"/>
            <a:chOff x="1116601" y="330200"/>
            <a:chExt cx="2220015" cy="1116283"/>
          </a:xfrm>
        </p:grpSpPr>
        <p:pic>
          <p:nvPicPr>
            <p:cNvPr id="14" name="Picture 13">
              <a:extLst>
                <a:ext uri="{FF2B5EF4-FFF2-40B4-BE49-F238E27FC236}">
                  <a16:creationId xmlns:a16="http://schemas.microsoft.com/office/drawing/2014/main" id="{7EC87297-08BE-42DD-9734-E1900EDD3150}"/>
                </a:ext>
              </a:extLst>
            </p:cNvPr>
            <p:cNvPicPr>
              <a:picLocks noChangeAspect="1"/>
            </p:cNvPicPr>
            <p:nvPr/>
          </p:nvPicPr>
          <p:blipFill rotWithShape="1">
            <a:blip r:embed="rId5"/>
            <a:srcRect l="9872" t="2342" r="51798" b="71381"/>
            <a:stretch/>
          </p:blipFill>
          <p:spPr>
            <a:xfrm>
              <a:off x="1116601" y="434300"/>
              <a:ext cx="2220015" cy="1012183"/>
            </a:xfrm>
            <a:prstGeom prst="rect">
              <a:avLst/>
            </a:prstGeom>
          </p:spPr>
        </p:pic>
        <p:sp>
          <p:nvSpPr>
            <p:cNvPr id="2" name="Rectangle 1">
              <a:extLst>
                <a:ext uri="{FF2B5EF4-FFF2-40B4-BE49-F238E27FC236}">
                  <a16:creationId xmlns:a16="http://schemas.microsoft.com/office/drawing/2014/main" id="{501E3505-FD3C-4FF6-AFE2-13898FB9FBC3}"/>
                </a:ext>
              </a:extLst>
            </p:cNvPr>
            <p:cNvSpPr/>
            <p:nvPr/>
          </p:nvSpPr>
          <p:spPr>
            <a:xfrm>
              <a:off x="1898650" y="330200"/>
              <a:ext cx="66675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2DE04DF5-EB71-42ED-A370-C785B974A608}"/>
              </a:ext>
            </a:extLst>
          </p:cNvPr>
          <p:cNvPicPr>
            <a:picLocks noChangeAspect="1"/>
          </p:cNvPicPr>
          <p:nvPr/>
        </p:nvPicPr>
        <p:blipFill>
          <a:blip r:embed="rId6"/>
          <a:stretch>
            <a:fillRect/>
          </a:stretch>
        </p:blipFill>
        <p:spPr>
          <a:xfrm>
            <a:off x="6253007" y="1265315"/>
            <a:ext cx="5016127" cy="4246016"/>
          </a:xfrm>
          <a:prstGeom prst="rect">
            <a:avLst/>
          </a:prstGeom>
        </p:spPr>
      </p:pic>
      <p:sp>
        <p:nvSpPr>
          <p:cNvPr id="8" name="TextBox 7">
            <a:extLst>
              <a:ext uri="{FF2B5EF4-FFF2-40B4-BE49-F238E27FC236}">
                <a16:creationId xmlns:a16="http://schemas.microsoft.com/office/drawing/2014/main" id="{07828E5F-CBCF-4A74-8E79-014C9983C867}"/>
              </a:ext>
            </a:extLst>
          </p:cNvPr>
          <p:cNvSpPr txBox="1"/>
          <p:nvPr/>
        </p:nvSpPr>
        <p:spPr>
          <a:xfrm>
            <a:off x="6714907" y="1155018"/>
            <a:ext cx="803493" cy="563450"/>
          </a:xfrm>
          <a:prstGeom prst="rect">
            <a:avLst/>
          </a:prstGeom>
          <a:solidFill>
            <a:schemeClr val="bg1"/>
          </a:solidFill>
          <a:ln>
            <a:solidFill>
              <a:schemeClr val="bg1"/>
            </a:solidFill>
          </a:ln>
        </p:spPr>
        <p:txBody>
          <a:bodyPr wrap="square" rtlCol="0">
            <a:spAutoFit/>
          </a:bodyPr>
          <a:lstStyle/>
          <a:p>
            <a:endParaRPr lang="en-US" dirty="0"/>
          </a:p>
        </p:txBody>
      </p:sp>
      <p:sp>
        <p:nvSpPr>
          <p:cNvPr id="17" name="Subtitle 2">
            <a:extLst>
              <a:ext uri="{FF2B5EF4-FFF2-40B4-BE49-F238E27FC236}">
                <a16:creationId xmlns:a16="http://schemas.microsoft.com/office/drawing/2014/main" id="{BD6BB4C2-43F1-41E4-9DC5-A9114C4C918F}"/>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Case study: Plate impact</a:t>
            </a:r>
            <a:endParaRPr lang="en-US" dirty="0"/>
          </a:p>
        </p:txBody>
      </p:sp>
      <p:sp>
        <p:nvSpPr>
          <p:cNvPr id="18" name="TextBox 17">
            <a:extLst>
              <a:ext uri="{FF2B5EF4-FFF2-40B4-BE49-F238E27FC236}">
                <a16:creationId xmlns:a16="http://schemas.microsoft.com/office/drawing/2014/main" id="{23912E9B-185B-421C-9E8C-88F1932CE41A}"/>
              </a:ext>
            </a:extLst>
          </p:cNvPr>
          <p:cNvSpPr txBox="1"/>
          <p:nvPr/>
        </p:nvSpPr>
        <p:spPr>
          <a:xfrm>
            <a:off x="7196051" y="895983"/>
            <a:ext cx="4172859" cy="369332"/>
          </a:xfrm>
          <a:prstGeom prst="rect">
            <a:avLst/>
          </a:prstGeom>
          <a:noFill/>
        </p:spPr>
        <p:txBody>
          <a:bodyPr wrap="square" rtlCol="0">
            <a:spAutoFit/>
          </a:bodyPr>
          <a:lstStyle/>
          <a:p>
            <a:pPr algn="ctr"/>
            <a:r>
              <a:rPr lang="en-US" sz="1800" dirty="0">
                <a:solidFill>
                  <a:srgbClr val="FF0000"/>
                </a:solidFill>
                <a:latin typeface="Comic Sans MS" panose="030F0702030302020204" pitchFamily="66" charset="0"/>
              </a:rPr>
              <a:t>Change in deformation mechanism</a:t>
            </a:r>
          </a:p>
        </p:txBody>
      </p:sp>
      <p:sp>
        <p:nvSpPr>
          <p:cNvPr id="12" name="TextBox 10">
            <a:extLst>
              <a:ext uri="{FF2B5EF4-FFF2-40B4-BE49-F238E27FC236}">
                <a16:creationId xmlns:a16="http://schemas.microsoft.com/office/drawing/2014/main" id="{999E1C92-67F1-4783-B5FC-F15133A4EF84}"/>
              </a:ext>
            </a:extLst>
          </p:cNvPr>
          <p:cNvSpPr txBox="1"/>
          <p:nvPr/>
        </p:nvSpPr>
        <p:spPr>
          <a:xfrm>
            <a:off x="20775" y="6565018"/>
            <a:ext cx="6217087" cy="307777"/>
          </a:xfrm>
          <a:prstGeom prst="rect">
            <a:avLst/>
          </a:prstGeom>
          <a:noFill/>
        </p:spPr>
        <p:txBody>
          <a:bodyPr wrap="none" rtlCol="0">
            <a:spAutoFit/>
          </a:bodyPr>
          <a:lstStyle/>
          <a:p>
            <a:r>
              <a:rPr lang="en-US" sz="1400" b="1" dirty="0">
                <a:latin typeface="+mj-lt"/>
              </a:rPr>
              <a:t>Liu</a:t>
            </a:r>
            <a:r>
              <a:rPr lang="en-US" sz="1400" dirty="0">
                <a:latin typeface="+mj-lt"/>
              </a:rPr>
              <a:t>, Kovachki, Li, Azizzadenesheli, Anandkumar, Stuart and Bhattacharya </a:t>
            </a:r>
            <a:r>
              <a:rPr lang="en-US" sz="1400" i="1" dirty="0">
                <a:latin typeface="+mj-lt"/>
              </a:rPr>
              <a:t>JMPS </a:t>
            </a:r>
            <a:r>
              <a:rPr lang="en-US" sz="1400" dirty="0">
                <a:latin typeface="+mj-lt"/>
              </a:rPr>
              <a:t>(2021)</a:t>
            </a:r>
          </a:p>
        </p:txBody>
      </p:sp>
    </p:spTree>
    <p:extLst>
      <p:ext uri="{BB962C8B-B14F-4D97-AF65-F5344CB8AC3E}">
        <p14:creationId xmlns:p14="http://schemas.microsoft.com/office/powerpoint/2010/main" val="10422780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7828E5F-CBCF-4A74-8E79-014C9983C867}"/>
              </a:ext>
            </a:extLst>
          </p:cNvPr>
          <p:cNvSpPr txBox="1"/>
          <p:nvPr/>
        </p:nvSpPr>
        <p:spPr>
          <a:xfrm>
            <a:off x="6714907" y="1155018"/>
            <a:ext cx="803493" cy="563450"/>
          </a:xfrm>
          <a:prstGeom prst="rect">
            <a:avLst/>
          </a:prstGeom>
          <a:solidFill>
            <a:schemeClr val="bg1"/>
          </a:solidFill>
          <a:ln>
            <a:solidFill>
              <a:schemeClr val="bg1"/>
            </a:solidFill>
          </a:ln>
        </p:spPr>
        <p:txBody>
          <a:bodyPr wrap="square" rtlCol="0">
            <a:spAutoFit/>
          </a:bodyPr>
          <a:lstStyle/>
          <a:p>
            <a:endParaRPr lang="en-US" dirty="0"/>
          </a:p>
        </p:txBody>
      </p:sp>
      <p:sp>
        <p:nvSpPr>
          <p:cNvPr id="17" name="Subtitle 2">
            <a:extLst>
              <a:ext uri="{FF2B5EF4-FFF2-40B4-BE49-F238E27FC236}">
                <a16:creationId xmlns:a16="http://schemas.microsoft.com/office/drawing/2014/main" id="{BD6BB4C2-43F1-41E4-9DC5-A9114C4C918F}"/>
              </a:ext>
            </a:extLst>
          </p:cNvPr>
          <p:cNvSpPr txBox="1">
            <a:spLocks/>
          </p:cNvSpPr>
          <p:nvPr/>
        </p:nvSpPr>
        <p:spPr>
          <a:xfrm>
            <a:off x="2096518" y="233369"/>
            <a:ext cx="7998959" cy="44394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rgbClr val="0000FF"/>
                </a:solidFill>
                <a:latin typeface="Comic Sans MS"/>
              </a:rPr>
              <a:t>Computational cost</a:t>
            </a:r>
            <a:endParaRPr lang="en-US" dirty="0"/>
          </a:p>
        </p:txBody>
      </p:sp>
      <p:pic>
        <p:nvPicPr>
          <p:cNvPr id="11" name="Picture 10">
            <a:extLst>
              <a:ext uri="{FF2B5EF4-FFF2-40B4-BE49-F238E27FC236}">
                <a16:creationId xmlns:a16="http://schemas.microsoft.com/office/drawing/2014/main" id="{EE5693FC-3835-4C90-876C-69A172689371}"/>
              </a:ext>
            </a:extLst>
          </p:cNvPr>
          <p:cNvPicPr>
            <a:picLocks noChangeAspect="1"/>
          </p:cNvPicPr>
          <p:nvPr/>
        </p:nvPicPr>
        <p:blipFill>
          <a:blip r:embed="rId2"/>
          <a:stretch>
            <a:fillRect/>
          </a:stretch>
        </p:blipFill>
        <p:spPr>
          <a:xfrm>
            <a:off x="1443563" y="802651"/>
            <a:ext cx="9304867" cy="2835448"/>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45C9FF7-4FE1-4EFD-8FA6-B32575D08CFC}"/>
                  </a:ext>
                </a:extLst>
              </p:cNvPr>
              <p:cNvSpPr txBox="1"/>
              <p:nvPr/>
            </p:nvSpPr>
            <p:spPr>
              <a:xfrm>
                <a:off x="3047997" y="3877490"/>
                <a:ext cx="6096000" cy="1815882"/>
              </a:xfrm>
              <a:prstGeom prst="rect">
                <a:avLst/>
              </a:prstGeom>
              <a:noFill/>
              <a:ln>
                <a:solidFill>
                  <a:schemeClr val="tx2"/>
                </a:solidFill>
              </a:ln>
            </p:spPr>
            <p:txBody>
              <a:bodyPr wrap="square">
                <a:spAutoFit/>
              </a:bodyPr>
              <a:lstStyle/>
              <a:p>
                <a:pPr marL="285750" indent="-285750" algn="just">
                  <a:buFont typeface="Arial" panose="020B0604020202020204" pitchFamily="34" charset="0"/>
                  <a:buChar char="•"/>
                </a:pPr>
                <a:r>
                  <a:rPr lang="en-US" altLang="zh-CN" sz="1600" dirty="0">
                    <a:latin typeface="Comic Sans MS" pitchFamily="66" charset="0"/>
                  </a:rPr>
                  <a:t>Cost of full-field simulation using machine-learnt model is nearly </a:t>
                </a:r>
                <a:r>
                  <a:rPr lang="en-US" altLang="zh-CN" sz="1600" dirty="0">
                    <a:solidFill>
                      <a:srgbClr val="FF0000"/>
                    </a:solidFill>
                    <a:latin typeface="Comic Sans MS" pitchFamily="66" charset="0"/>
                  </a:rPr>
                  <a:t>the same</a:t>
                </a:r>
                <a:r>
                  <a:rPr lang="en-US" altLang="zh-CN" sz="1600" dirty="0">
                    <a:latin typeface="Comic Sans MS" pitchFamily="66" charset="0"/>
                  </a:rPr>
                  <a:t> as the empirical model, and many orders of magnitude smaller than concurrent multiscale modeling.</a:t>
                </a:r>
              </a:p>
              <a:p>
                <a:pPr marL="285750" indent="-285750" algn="just">
                  <a:buFont typeface="Arial" panose="020B0604020202020204" pitchFamily="34" charset="0"/>
                  <a:buChar char="•"/>
                </a:pPr>
                <a:endParaRPr lang="en-US" altLang="zh-CN" sz="1600" dirty="0">
                  <a:latin typeface="Comic Sans MS" pitchFamily="66" charset="0"/>
                </a:endParaRPr>
              </a:p>
              <a:p>
                <a:pPr marL="285750" indent="-285750" algn="just">
                  <a:buFont typeface="Arial" panose="020B0604020202020204" pitchFamily="34" charset="0"/>
                  <a:buChar char="•"/>
                </a:pPr>
                <a14:m>
                  <m:oMath xmlns:m="http://schemas.openxmlformats.org/officeDocument/2006/math">
                    <m:r>
                      <m:rPr>
                        <m:sty m:val="p"/>
                      </m:rPr>
                      <a:rPr lang="el-GR" altLang="zh-CN" sz="1600" i="0" smtClean="0">
                        <a:solidFill>
                          <a:srgbClr val="FF0000"/>
                        </a:solidFill>
                        <a:latin typeface="Cambria Math" panose="02040503050406030204" pitchFamily="18" charset="0"/>
                        <a:ea typeface="Cambria Math" panose="02040503050406030204" pitchFamily="18" charset="0"/>
                      </a:rPr>
                      <m:t>Ο</m:t>
                    </m:r>
                    <m:d>
                      <m:dPr>
                        <m:ctrlPr>
                          <a:rPr lang="en-US" altLang="zh-CN" sz="1600" b="0" i="1" smtClean="0">
                            <a:solidFill>
                              <a:srgbClr val="FF0000"/>
                            </a:solidFill>
                            <a:latin typeface="Cambria Math" panose="02040503050406030204" pitchFamily="18" charset="0"/>
                            <a:ea typeface="Cambria Math" panose="02040503050406030204" pitchFamily="18" charset="0"/>
                          </a:rPr>
                        </m:ctrlPr>
                      </m:dPr>
                      <m:e>
                        <m:sSup>
                          <m:sSupPr>
                            <m:ctrlPr>
                              <a:rPr lang="en-US" altLang="zh-CN" sz="1600" b="0" i="1" smtClean="0">
                                <a:solidFill>
                                  <a:srgbClr val="FF0000"/>
                                </a:solidFill>
                                <a:latin typeface="Cambria Math" panose="02040503050406030204" pitchFamily="18" charset="0"/>
                                <a:ea typeface="Cambria Math" panose="02040503050406030204" pitchFamily="18" charset="0"/>
                              </a:rPr>
                            </m:ctrlPr>
                          </m:sSupPr>
                          <m:e>
                            <m:r>
                              <a:rPr lang="en-US" altLang="zh-CN" sz="1600" b="0" i="1" smtClean="0">
                                <a:solidFill>
                                  <a:srgbClr val="FF0000"/>
                                </a:solidFill>
                                <a:latin typeface="Cambria Math" panose="02040503050406030204" pitchFamily="18" charset="0"/>
                                <a:ea typeface="Cambria Math" panose="02040503050406030204" pitchFamily="18" charset="0"/>
                              </a:rPr>
                              <m:t>10</m:t>
                            </m:r>
                          </m:e>
                          <m:sup>
                            <m:r>
                              <a:rPr lang="en-US" altLang="zh-CN" sz="1600" b="0" i="1" smtClean="0">
                                <a:solidFill>
                                  <a:srgbClr val="FF0000"/>
                                </a:solidFill>
                                <a:latin typeface="Cambria Math" panose="02040503050406030204" pitchFamily="18" charset="0"/>
                                <a:ea typeface="Cambria Math" panose="02040503050406030204" pitchFamily="18" charset="0"/>
                              </a:rPr>
                              <m:t>3</m:t>
                            </m:r>
                          </m:sup>
                        </m:sSup>
                      </m:e>
                    </m:d>
                  </m:oMath>
                </a14:m>
                <a:r>
                  <a:rPr lang="en-US" altLang="zh-CN" sz="1600" dirty="0">
                    <a:latin typeface="Comic Sans MS" pitchFamily="66" charset="0"/>
                  </a:rPr>
                  <a:t> faster than Taylor averaging. </a:t>
                </a:r>
              </a:p>
              <a:p>
                <a:pPr marL="285750" indent="-285750" algn="just">
                  <a:buFont typeface="Arial" panose="020B0604020202020204" pitchFamily="34" charset="0"/>
                  <a:buChar char="•"/>
                </a:pPr>
                <a:endParaRPr lang="en-US" altLang="zh-CN" sz="1600" dirty="0">
                  <a:latin typeface="Comic Sans MS" pitchFamily="66" charset="0"/>
                </a:endParaRPr>
              </a:p>
              <a:p>
                <a:pPr marL="285750" indent="-285750" algn="just">
                  <a:buFont typeface="Arial" panose="020B0604020202020204" pitchFamily="34" charset="0"/>
                  <a:buChar char="•"/>
                </a:pPr>
                <a14:m>
                  <m:oMath xmlns:m="http://schemas.openxmlformats.org/officeDocument/2006/math">
                    <m:r>
                      <m:rPr>
                        <m:sty m:val="p"/>
                      </m:rPr>
                      <a:rPr lang="el-GR" altLang="zh-CN" sz="1600" i="0" smtClean="0">
                        <a:solidFill>
                          <a:srgbClr val="FF0000"/>
                        </a:solidFill>
                        <a:latin typeface="Cambria Math" panose="02040503050406030204" pitchFamily="18" charset="0"/>
                        <a:ea typeface="Cambria Math" panose="02040503050406030204" pitchFamily="18" charset="0"/>
                      </a:rPr>
                      <m:t>Ο</m:t>
                    </m:r>
                    <m:d>
                      <m:dPr>
                        <m:ctrlPr>
                          <a:rPr lang="en-US" altLang="zh-CN" sz="1600" b="0" i="1" smtClean="0">
                            <a:solidFill>
                              <a:srgbClr val="FF0000"/>
                            </a:solidFill>
                            <a:latin typeface="Cambria Math" panose="02040503050406030204" pitchFamily="18" charset="0"/>
                            <a:ea typeface="Cambria Math" panose="02040503050406030204" pitchFamily="18" charset="0"/>
                          </a:rPr>
                        </m:ctrlPr>
                      </m:dPr>
                      <m:e>
                        <m:sSup>
                          <m:sSupPr>
                            <m:ctrlPr>
                              <a:rPr lang="en-US" altLang="zh-CN" sz="1600" b="0" i="1" smtClean="0">
                                <a:solidFill>
                                  <a:srgbClr val="FF0000"/>
                                </a:solidFill>
                                <a:latin typeface="Cambria Math" panose="02040503050406030204" pitchFamily="18" charset="0"/>
                                <a:ea typeface="Cambria Math" panose="02040503050406030204" pitchFamily="18" charset="0"/>
                              </a:rPr>
                            </m:ctrlPr>
                          </m:sSupPr>
                          <m:e>
                            <m:r>
                              <a:rPr lang="en-US" altLang="zh-CN" sz="1600" b="0" i="1" smtClean="0">
                                <a:solidFill>
                                  <a:srgbClr val="FF0000"/>
                                </a:solidFill>
                                <a:latin typeface="Cambria Math" panose="02040503050406030204" pitchFamily="18" charset="0"/>
                                <a:ea typeface="Cambria Math" panose="02040503050406030204" pitchFamily="18" charset="0"/>
                              </a:rPr>
                              <m:t>10</m:t>
                            </m:r>
                          </m:e>
                          <m:sup>
                            <m:r>
                              <a:rPr lang="en-US" altLang="zh-CN" sz="1600" b="0" i="1" smtClean="0">
                                <a:solidFill>
                                  <a:srgbClr val="FF0000"/>
                                </a:solidFill>
                                <a:latin typeface="Cambria Math" panose="02040503050406030204" pitchFamily="18" charset="0"/>
                                <a:ea typeface="Cambria Math" panose="02040503050406030204" pitchFamily="18" charset="0"/>
                              </a:rPr>
                              <m:t>6</m:t>
                            </m:r>
                          </m:sup>
                        </m:sSup>
                      </m:e>
                    </m:d>
                  </m:oMath>
                </a14:m>
                <a:r>
                  <a:rPr lang="en-US" altLang="zh-CN" sz="1600" dirty="0">
                    <a:latin typeface="Comic Sans MS" pitchFamily="66" charset="0"/>
                  </a:rPr>
                  <a:t> faster than </a:t>
                </a:r>
                <a14:m>
                  <m:oMath xmlns:m="http://schemas.openxmlformats.org/officeDocument/2006/math">
                    <m:sSup>
                      <m:sSupPr>
                        <m:ctrlPr>
                          <a:rPr lang="en-US" altLang="zh-CN" sz="1600" i="1" dirty="0" smtClean="0">
                            <a:latin typeface="Cambria Math" panose="02040503050406030204" pitchFamily="18" charset="0"/>
                          </a:rPr>
                        </m:ctrlPr>
                      </m:sSupPr>
                      <m:e>
                        <m:r>
                          <m:rPr>
                            <m:sty m:val="p"/>
                          </m:rPr>
                          <a:rPr lang="en-US" altLang="zh-CN" sz="1600" b="0" i="0" dirty="0" smtClean="0">
                            <a:latin typeface="Cambria Math" panose="02040503050406030204" pitchFamily="18" charset="0"/>
                          </a:rPr>
                          <m:t>F</m:t>
                        </m:r>
                        <m:r>
                          <m:rPr>
                            <m:sty m:val="p"/>
                          </m:rPr>
                          <a:rPr lang="en-US" altLang="zh-CN" sz="1600" i="0" dirty="0">
                            <a:latin typeface="Cambria Math" panose="02040503050406030204" pitchFamily="18" charset="0"/>
                          </a:rPr>
                          <m:t>E</m:t>
                        </m:r>
                      </m:e>
                      <m:sup>
                        <m:r>
                          <a:rPr lang="en-US" altLang="zh-CN" sz="1600" b="0" i="1" dirty="0" smtClean="0">
                            <a:latin typeface="Cambria Math" panose="02040503050406030204" pitchFamily="18" charset="0"/>
                          </a:rPr>
                          <m:t>2</m:t>
                        </m:r>
                      </m:sup>
                    </m:sSup>
                  </m:oMath>
                </a14:m>
                <a:endParaRPr lang="en-US" altLang="zh-CN" sz="1600" dirty="0">
                  <a:latin typeface="Comic Sans MS" pitchFamily="66" charset="0"/>
                </a:endParaRPr>
              </a:p>
            </p:txBody>
          </p:sp>
        </mc:Choice>
        <mc:Fallback xmlns="">
          <p:sp>
            <p:nvSpPr>
              <p:cNvPr id="12" name="TextBox 11">
                <a:extLst>
                  <a:ext uri="{FF2B5EF4-FFF2-40B4-BE49-F238E27FC236}">
                    <a16:creationId xmlns:a16="http://schemas.microsoft.com/office/drawing/2014/main" id="{745C9FF7-4FE1-4EFD-8FA6-B32575D08CFC}"/>
                  </a:ext>
                </a:extLst>
              </p:cNvPr>
              <p:cNvSpPr txBox="1">
                <a:spLocks noRot="1" noChangeAspect="1" noMove="1" noResize="1" noEditPoints="1" noAdjustHandles="1" noChangeArrowheads="1" noChangeShapeType="1" noTextEdit="1"/>
              </p:cNvSpPr>
              <p:nvPr/>
            </p:nvSpPr>
            <p:spPr>
              <a:xfrm>
                <a:off x="3047997" y="3877490"/>
                <a:ext cx="6096000" cy="1815882"/>
              </a:xfrm>
              <a:prstGeom prst="rect">
                <a:avLst/>
              </a:prstGeom>
              <a:blipFill>
                <a:blip r:embed="rId3"/>
                <a:stretch>
                  <a:fillRect l="-299" t="-333" r="-399" b="-3333"/>
                </a:stretch>
              </a:blipFill>
              <a:ln>
                <a:solidFill>
                  <a:schemeClr val="tx2"/>
                </a:solidFill>
              </a:ln>
            </p:spPr>
            <p:txBody>
              <a:bodyPr/>
              <a:lstStyle/>
              <a:p>
                <a:r>
                  <a:rPr lang="en-GB">
                    <a:noFill/>
                  </a:rPr>
                  <a:t> </a:t>
                </a:r>
              </a:p>
            </p:txBody>
          </p:sp>
        </mc:Fallback>
      </mc:AlternateContent>
      <p:sp>
        <p:nvSpPr>
          <p:cNvPr id="7" name="TextBox 10">
            <a:extLst>
              <a:ext uri="{FF2B5EF4-FFF2-40B4-BE49-F238E27FC236}">
                <a16:creationId xmlns:a16="http://schemas.microsoft.com/office/drawing/2014/main" id="{FA69B958-7178-4902-B4DB-896635F92011}"/>
              </a:ext>
            </a:extLst>
          </p:cNvPr>
          <p:cNvSpPr txBox="1"/>
          <p:nvPr/>
        </p:nvSpPr>
        <p:spPr>
          <a:xfrm>
            <a:off x="20775" y="6565018"/>
            <a:ext cx="6217087" cy="307777"/>
          </a:xfrm>
          <a:prstGeom prst="rect">
            <a:avLst/>
          </a:prstGeom>
          <a:noFill/>
        </p:spPr>
        <p:txBody>
          <a:bodyPr wrap="none" rtlCol="0">
            <a:spAutoFit/>
          </a:bodyPr>
          <a:lstStyle/>
          <a:p>
            <a:r>
              <a:rPr lang="en-US" sz="1400" b="1" dirty="0">
                <a:latin typeface="+mj-lt"/>
              </a:rPr>
              <a:t>Liu</a:t>
            </a:r>
            <a:r>
              <a:rPr lang="en-US" sz="1400" dirty="0">
                <a:latin typeface="+mj-lt"/>
              </a:rPr>
              <a:t>, Kovachki, Li, Azizzadenesheli, Anandkumar, Stuart and Bhattacharya </a:t>
            </a:r>
            <a:r>
              <a:rPr lang="en-US" sz="1400" i="1" dirty="0">
                <a:latin typeface="+mj-lt"/>
              </a:rPr>
              <a:t>JMPS </a:t>
            </a:r>
            <a:r>
              <a:rPr lang="en-US" sz="1400" dirty="0">
                <a:latin typeface="+mj-lt"/>
              </a:rPr>
              <a:t>(2021)</a:t>
            </a:r>
          </a:p>
        </p:txBody>
      </p:sp>
      <p:sp>
        <p:nvSpPr>
          <p:cNvPr id="2" name="TextBox 1">
            <a:extLst>
              <a:ext uri="{FF2B5EF4-FFF2-40B4-BE49-F238E27FC236}">
                <a16:creationId xmlns:a16="http://schemas.microsoft.com/office/drawing/2014/main" id="{6E6754B5-19B8-4F85-ADD8-406E853D8A9E}"/>
              </a:ext>
            </a:extLst>
          </p:cNvPr>
          <p:cNvSpPr txBox="1"/>
          <p:nvPr/>
        </p:nvSpPr>
        <p:spPr>
          <a:xfrm>
            <a:off x="7848599" y="1810686"/>
            <a:ext cx="542925" cy="338554"/>
          </a:xfrm>
          <a:prstGeom prst="rect">
            <a:avLst/>
          </a:prstGeom>
          <a:solidFill>
            <a:schemeClr val="bg1"/>
          </a:solidFill>
        </p:spPr>
        <p:txBody>
          <a:bodyPr wrap="square" rtlCol="0">
            <a:spAutoFit/>
          </a:bodyPr>
          <a:lstStyle/>
          <a:p>
            <a:r>
              <a:rPr lang="en-US" sz="1600" dirty="0">
                <a:latin typeface="Times New Roman" panose="02020603050405020304" pitchFamily="18" charset="0"/>
                <a:cs typeface="Times New Roman" panose="02020603050405020304" pitchFamily="18" charset="0"/>
              </a:rPr>
              <a:t>60</a:t>
            </a:r>
          </a:p>
        </p:txBody>
      </p:sp>
      <p:cxnSp>
        <p:nvCxnSpPr>
          <p:cNvPr id="4" name="Straight Connector 3">
            <a:extLst>
              <a:ext uri="{FF2B5EF4-FFF2-40B4-BE49-F238E27FC236}">
                <a16:creationId xmlns:a16="http://schemas.microsoft.com/office/drawing/2014/main" id="{27DC7349-2A89-42C5-88DC-4E7216E5C78B}"/>
              </a:ext>
            </a:extLst>
          </p:cNvPr>
          <p:cNvCxnSpPr/>
          <p:nvPr/>
        </p:nvCxnSpPr>
        <p:spPr>
          <a:xfrm>
            <a:off x="7788273" y="1859491"/>
            <a:ext cx="66357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DF28DB8-655C-439B-B440-7707D3D52B90}"/>
              </a:ext>
            </a:extLst>
          </p:cNvPr>
          <p:cNvCxnSpPr/>
          <p:nvPr/>
        </p:nvCxnSpPr>
        <p:spPr>
          <a:xfrm>
            <a:off x="7788273" y="2143948"/>
            <a:ext cx="66357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16F6AB8-2B6C-4371-888E-E50165222CEC}"/>
              </a:ext>
            </a:extLst>
          </p:cNvPr>
          <p:cNvSpPr txBox="1"/>
          <p:nvPr/>
        </p:nvSpPr>
        <p:spPr>
          <a:xfrm>
            <a:off x="9565215" y="1836171"/>
            <a:ext cx="663575" cy="338554"/>
          </a:xfrm>
          <a:prstGeom prst="rect">
            <a:avLst/>
          </a:prstGeom>
          <a:solidFill>
            <a:schemeClr val="bg1"/>
          </a:solidFill>
        </p:spPr>
        <p:txBody>
          <a:bodyPr wrap="square" rtlCol="0">
            <a:spAutoFit/>
          </a:bodyPr>
          <a:lstStyle/>
          <a:p>
            <a:r>
              <a:rPr lang="en-US" sz="1600" dirty="0">
                <a:latin typeface="Times New Roman" panose="02020603050405020304" pitchFamily="18" charset="0"/>
                <a:cs typeface="Times New Roman" panose="02020603050405020304" pitchFamily="18" charset="0"/>
              </a:rPr>
              <a:t>300</a:t>
            </a:r>
          </a:p>
        </p:txBody>
      </p:sp>
      <p:cxnSp>
        <p:nvCxnSpPr>
          <p:cNvPr id="14" name="Straight Connector 13">
            <a:extLst>
              <a:ext uri="{FF2B5EF4-FFF2-40B4-BE49-F238E27FC236}">
                <a16:creationId xmlns:a16="http://schemas.microsoft.com/office/drawing/2014/main" id="{D7F9A8DB-BFEF-4E7D-AD34-FE1780A04457}"/>
              </a:ext>
            </a:extLst>
          </p:cNvPr>
          <p:cNvCxnSpPr>
            <a:cxnSpLocks/>
          </p:cNvCxnSpPr>
          <p:nvPr/>
        </p:nvCxnSpPr>
        <p:spPr>
          <a:xfrm>
            <a:off x="9539288" y="1861607"/>
            <a:ext cx="7858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DEA0A52-0255-4397-B05D-FA52AF1B3ADE}"/>
              </a:ext>
            </a:extLst>
          </p:cNvPr>
          <p:cNvCxnSpPr>
            <a:cxnSpLocks/>
          </p:cNvCxnSpPr>
          <p:nvPr/>
        </p:nvCxnSpPr>
        <p:spPr>
          <a:xfrm>
            <a:off x="9539288" y="2143948"/>
            <a:ext cx="7858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10310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ubtitle 2">
            <a:extLst>
              <a:ext uri="{FF2B5EF4-FFF2-40B4-BE49-F238E27FC236}">
                <a16:creationId xmlns:a16="http://schemas.microsoft.com/office/drawing/2014/main" id="{1CF08E99-F0A6-4540-A2B5-7EA83905F28B}"/>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Summary</a:t>
            </a:r>
            <a:endParaRPr lang="en-US" dirty="0"/>
          </a:p>
        </p:txBody>
      </p:sp>
      <p:sp>
        <p:nvSpPr>
          <p:cNvPr id="2" name="Slide Number Placeholder 1">
            <a:extLst>
              <a:ext uri="{FF2B5EF4-FFF2-40B4-BE49-F238E27FC236}">
                <a16:creationId xmlns:a16="http://schemas.microsoft.com/office/drawing/2014/main" id="{DF679EE3-A8E0-418F-B515-9AA88C496C1C}"/>
              </a:ext>
            </a:extLst>
          </p:cNvPr>
          <p:cNvSpPr>
            <a:spLocks noGrp="1"/>
          </p:cNvSpPr>
          <p:nvPr>
            <p:ph type="sldNum" sz="quarter" idx="12"/>
          </p:nvPr>
        </p:nvSpPr>
        <p:spPr/>
        <p:txBody>
          <a:bodyPr/>
          <a:lstStyle/>
          <a:p>
            <a:fld id="{49D7BDA8-E565-4019-A569-88F97920E6FB}" type="slidenum">
              <a:rPr lang="en-US" smtClean="0"/>
              <a:t>33</a:t>
            </a:fld>
            <a:endParaRPr lang="en-US" dirty="0"/>
          </a:p>
        </p:txBody>
      </p:sp>
      <p:sp>
        <p:nvSpPr>
          <p:cNvPr id="10" name="TextBox 9">
            <a:extLst>
              <a:ext uri="{FF2B5EF4-FFF2-40B4-BE49-F238E27FC236}">
                <a16:creationId xmlns:a16="http://schemas.microsoft.com/office/drawing/2014/main" id="{BD23122E-9773-4032-8388-E57927FB4C54}"/>
              </a:ext>
            </a:extLst>
          </p:cNvPr>
          <p:cNvSpPr txBox="1"/>
          <p:nvPr/>
        </p:nvSpPr>
        <p:spPr>
          <a:xfrm>
            <a:off x="1096803" y="1409324"/>
            <a:ext cx="10393680" cy="584775"/>
          </a:xfrm>
          <a:prstGeom prst="rect">
            <a:avLst/>
          </a:prstGeom>
          <a:noFill/>
          <a:ln w="19050">
            <a:solidFill>
              <a:schemeClr val="tx1"/>
            </a:solidFill>
          </a:ln>
        </p:spPr>
        <p:txBody>
          <a:bodyPr wrap="square" rtlCol="0">
            <a:spAutoFit/>
          </a:bodyPr>
          <a:lstStyle/>
          <a:p>
            <a:pPr marL="285750" indent="-285750">
              <a:buFont typeface="Arial" panose="020B0604020202020204" pitchFamily="34" charset="0"/>
              <a:buChar char="•"/>
            </a:pPr>
            <a:r>
              <a:rPr lang="en-US" altLang="zh-CN" sz="1600" dirty="0">
                <a:solidFill>
                  <a:srgbClr val="FF0000"/>
                </a:solidFill>
                <a:latin typeface="Comic Sans MS" pitchFamily="66" charset="0"/>
              </a:rPr>
              <a:t>Key idea</a:t>
            </a:r>
            <a:r>
              <a:rPr lang="en-US" altLang="zh-CN" sz="1600" dirty="0">
                <a:latin typeface="Comic Sans MS" pitchFamily="66" charset="0"/>
              </a:rPr>
              <a:t>: One can decompose a PDE with heterogeneous (periodically oscillation) coefficients into a microscopic RVE problem and a </a:t>
            </a:r>
            <a:r>
              <a:rPr lang="en-US" altLang="zh-CN" sz="1600" dirty="0" err="1">
                <a:latin typeface="Comic Sans MS" pitchFamily="66" charset="0"/>
              </a:rPr>
              <a:t>macorscopic</a:t>
            </a:r>
            <a:r>
              <a:rPr lang="en-US" altLang="zh-CN" sz="1600" dirty="0">
                <a:latin typeface="Comic Sans MS" pitchFamily="66" charset="0"/>
              </a:rPr>
              <a:t> homogeneous problem.  </a:t>
            </a:r>
          </a:p>
        </p:txBody>
      </p:sp>
      <p:sp>
        <p:nvSpPr>
          <p:cNvPr id="4" name="TextBox 3">
            <a:extLst>
              <a:ext uri="{FF2B5EF4-FFF2-40B4-BE49-F238E27FC236}">
                <a16:creationId xmlns:a16="http://schemas.microsoft.com/office/drawing/2014/main" id="{BA2386F9-1075-C10F-66A8-645A5507AF88}"/>
              </a:ext>
            </a:extLst>
          </p:cNvPr>
          <p:cNvSpPr txBox="1"/>
          <p:nvPr/>
        </p:nvSpPr>
        <p:spPr>
          <a:xfrm>
            <a:off x="2803063" y="853286"/>
            <a:ext cx="7285960" cy="369332"/>
          </a:xfrm>
          <a:prstGeom prst="rect">
            <a:avLst/>
          </a:prstGeom>
          <a:noFill/>
        </p:spPr>
        <p:txBody>
          <a:bodyPr wrap="square">
            <a:spAutoFit/>
          </a:bodyPr>
          <a:lstStyle/>
          <a:p>
            <a:pPr algn="ctr"/>
            <a:r>
              <a:rPr lang="en-US" altLang="zh-CN" sz="1800" dirty="0">
                <a:solidFill>
                  <a:srgbClr val="FF0000"/>
                </a:solidFill>
                <a:latin typeface="Comic Sans MS" pitchFamily="66" charset="0"/>
              </a:rPr>
              <a:t>Multiscale modeling</a:t>
            </a:r>
          </a:p>
        </p:txBody>
      </p:sp>
      <p:sp>
        <p:nvSpPr>
          <p:cNvPr id="3" name="TextBox 2">
            <a:extLst>
              <a:ext uri="{FF2B5EF4-FFF2-40B4-BE49-F238E27FC236}">
                <a16:creationId xmlns:a16="http://schemas.microsoft.com/office/drawing/2014/main" id="{A36783BD-4139-039A-4AF4-A10A932C1DE8}"/>
              </a:ext>
            </a:extLst>
          </p:cNvPr>
          <p:cNvSpPr txBox="1"/>
          <p:nvPr/>
        </p:nvSpPr>
        <p:spPr>
          <a:xfrm>
            <a:off x="1096803" y="2924828"/>
            <a:ext cx="10393680" cy="338554"/>
          </a:xfrm>
          <a:prstGeom prst="rect">
            <a:avLst/>
          </a:prstGeom>
          <a:noFill/>
          <a:ln w="19050">
            <a:solidFill>
              <a:schemeClr val="tx1"/>
            </a:solidFill>
          </a:ln>
        </p:spPr>
        <p:txBody>
          <a:bodyPr wrap="square" rtlCol="0">
            <a:spAutoFit/>
          </a:bodyPr>
          <a:lstStyle/>
          <a:p>
            <a:pPr marL="285750" indent="-285750">
              <a:buFont typeface="Arial" panose="020B0604020202020204" pitchFamily="34" charset="0"/>
              <a:buChar char="•"/>
            </a:pPr>
            <a:r>
              <a:rPr lang="en-US" altLang="zh-CN" sz="1600" dirty="0">
                <a:solidFill>
                  <a:srgbClr val="FF0000"/>
                </a:solidFill>
                <a:latin typeface="Comic Sans MS" pitchFamily="66" charset="0"/>
              </a:rPr>
              <a:t>Key idea</a:t>
            </a:r>
            <a:r>
              <a:rPr lang="en-US" altLang="zh-CN" sz="1600" dirty="0">
                <a:latin typeface="Comic Sans MS" pitchFamily="66" charset="0"/>
              </a:rPr>
              <a:t>: Learning the evolution of internal variables from data!   </a:t>
            </a:r>
          </a:p>
        </p:txBody>
      </p:sp>
      <p:sp>
        <p:nvSpPr>
          <p:cNvPr id="5" name="TextBox 4">
            <a:extLst>
              <a:ext uri="{FF2B5EF4-FFF2-40B4-BE49-F238E27FC236}">
                <a16:creationId xmlns:a16="http://schemas.microsoft.com/office/drawing/2014/main" id="{A38C53EA-530C-D56C-A1A2-8BC122381D4A}"/>
              </a:ext>
            </a:extLst>
          </p:cNvPr>
          <p:cNvSpPr txBox="1"/>
          <p:nvPr/>
        </p:nvSpPr>
        <p:spPr>
          <a:xfrm>
            <a:off x="2803063" y="2451053"/>
            <a:ext cx="7285960" cy="369332"/>
          </a:xfrm>
          <a:prstGeom prst="rect">
            <a:avLst/>
          </a:prstGeom>
          <a:noFill/>
        </p:spPr>
        <p:txBody>
          <a:bodyPr wrap="square">
            <a:spAutoFit/>
          </a:bodyPr>
          <a:lstStyle/>
          <a:p>
            <a:pPr algn="ctr"/>
            <a:r>
              <a:rPr lang="en-US" altLang="zh-CN" sz="1800" dirty="0">
                <a:solidFill>
                  <a:srgbClr val="FF0000"/>
                </a:solidFill>
                <a:latin typeface="Comic Sans MS" pitchFamily="66" charset="0"/>
              </a:rPr>
              <a:t>Recurrent neural operator</a:t>
            </a:r>
          </a:p>
        </p:txBody>
      </p:sp>
    </p:spTree>
    <p:extLst>
      <p:ext uri="{BB962C8B-B14F-4D97-AF65-F5344CB8AC3E}">
        <p14:creationId xmlns:p14="http://schemas.microsoft.com/office/powerpoint/2010/main" val="2595949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9" name="Hexagon 8">
            <a:extLst>
              <a:ext uri="{FF2B5EF4-FFF2-40B4-BE49-F238E27FC236}">
                <a16:creationId xmlns:a16="http://schemas.microsoft.com/office/drawing/2014/main" id="{4445DA27-B872-4FFC-8188-C91AA1C56621}"/>
              </a:ext>
            </a:extLst>
          </p:cNvPr>
          <p:cNvSpPr/>
          <p:nvPr/>
        </p:nvSpPr>
        <p:spPr>
          <a:xfrm>
            <a:off x="6410104" y="4845574"/>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F2FF2D0E-180B-4402-83CF-F0E7E50CB839}"/>
              </a:ext>
            </a:extLst>
          </p:cNvPr>
          <p:cNvSpPr txBox="1"/>
          <p:nvPr/>
        </p:nvSpPr>
        <p:spPr>
          <a:xfrm>
            <a:off x="6305740" y="4963748"/>
            <a:ext cx="1710267" cy="923330"/>
          </a:xfrm>
          <a:prstGeom prst="rect">
            <a:avLst/>
          </a:prstGeom>
          <a:noFill/>
        </p:spPr>
        <p:txBody>
          <a:bodyPr wrap="square">
            <a:spAutoFit/>
          </a:bodyPr>
          <a:lstStyle/>
          <a:p>
            <a:pPr algn="ctr"/>
            <a:r>
              <a:rPr lang="en-US" altLang="zh-CN" sz="1800" dirty="0">
                <a:solidFill>
                  <a:srgbClr val="FF0000"/>
                </a:solidFill>
                <a:latin typeface="Comic Sans MS" pitchFamily="66" charset="0"/>
              </a:rPr>
              <a:t>2</a:t>
            </a:r>
          </a:p>
          <a:p>
            <a:pPr algn="ctr"/>
            <a:r>
              <a:rPr lang="en-US" altLang="zh-CN" sz="1800" dirty="0">
                <a:solidFill>
                  <a:srgbClr val="FF0000"/>
                </a:solidFill>
                <a:latin typeface="Comic Sans MS" pitchFamily="66" charset="0"/>
              </a:rPr>
              <a:t>Material system</a:t>
            </a:r>
            <a:endParaRPr lang="en-GB" dirty="0">
              <a:solidFill>
                <a:srgbClr val="FF0000"/>
              </a:solidFill>
            </a:endParaRPr>
          </a:p>
        </p:txBody>
      </p:sp>
      <p:pic>
        <p:nvPicPr>
          <p:cNvPr id="16" name="Picture 15">
            <a:extLst>
              <a:ext uri="{FF2B5EF4-FFF2-40B4-BE49-F238E27FC236}">
                <a16:creationId xmlns:a16="http://schemas.microsoft.com/office/drawing/2014/main" id="{17EF37A1-EACE-4C38-AA81-F3F1E589C7E2}"/>
              </a:ext>
            </a:extLst>
          </p:cNvPr>
          <p:cNvPicPr>
            <a:picLocks noChangeAspect="1"/>
          </p:cNvPicPr>
          <p:nvPr/>
        </p:nvPicPr>
        <p:blipFill>
          <a:blip r:embed="rId3"/>
          <a:stretch>
            <a:fillRect/>
          </a:stretch>
        </p:blipFill>
        <p:spPr>
          <a:xfrm>
            <a:off x="1785530" y="1236053"/>
            <a:ext cx="3006376" cy="2116162"/>
          </a:xfrm>
          <a:prstGeom prst="rect">
            <a:avLst/>
          </a:prstGeom>
        </p:spPr>
      </p:pic>
      <p:grpSp>
        <p:nvGrpSpPr>
          <p:cNvPr id="18" name="Group 17">
            <a:extLst>
              <a:ext uri="{FF2B5EF4-FFF2-40B4-BE49-F238E27FC236}">
                <a16:creationId xmlns:a16="http://schemas.microsoft.com/office/drawing/2014/main" id="{07639D78-81EC-47E1-8B9B-D8169CB7F2F1}"/>
              </a:ext>
            </a:extLst>
          </p:cNvPr>
          <p:cNvGrpSpPr/>
          <p:nvPr/>
        </p:nvGrpSpPr>
        <p:grpSpPr>
          <a:xfrm>
            <a:off x="1785530" y="3859857"/>
            <a:ext cx="3013755" cy="2070010"/>
            <a:chOff x="443169" y="2236079"/>
            <a:chExt cx="2021055" cy="1388170"/>
          </a:xfrm>
        </p:grpSpPr>
        <p:pic>
          <p:nvPicPr>
            <p:cNvPr id="19" name="Picture 18">
              <a:extLst>
                <a:ext uri="{FF2B5EF4-FFF2-40B4-BE49-F238E27FC236}">
                  <a16:creationId xmlns:a16="http://schemas.microsoft.com/office/drawing/2014/main" id="{BFCB2064-C9EE-4B17-A13D-9D3271B15BB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2366" t="10036" r="17299" b="8231"/>
            <a:stretch/>
          </p:blipFill>
          <p:spPr>
            <a:xfrm>
              <a:off x="454320" y="2260386"/>
              <a:ext cx="2009904" cy="1363863"/>
            </a:xfrm>
            <a:prstGeom prst="rect">
              <a:avLst/>
            </a:prstGeom>
          </p:spPr>
        </p:pic>
        <p:pic>
          <p:nvPicPr>
            <p:cNvPr id="20" name="Picture 19">
              <a:extLst>
                <a:ext uri="{FF2B5EF4-FFF2-40B4-BE49-F238E27FC236}">
                  <a16:creationId xmlns:a16="http://schemas.microsoft.com/office/drawing/2014/main" id="{E5CD938A-1C95-4750-ABF7-A18CF4A84815}"/>
                </a:ext>
              </a:extLst>
            </p:cNvPr>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15033" t="8474" r="23993" b="23018"/>
            <a:stretch/>
          </p:blipFill>
          <p:spPr>
            <a:xfrm>
              <a:off x="443169" y="2236079"/>
              <a:ext cx="2016107" cy="1363863"/>
            </a:xfrm>
            <a:prstGeom prst="rect">
              <a:avLst/>
            </a:prstGeom>
          </p:spPr>
        </p:pic>
      </p:grpSp>
      <p:sp>
        <p:nvSpPr>
          <p:cNvPr id="21" name="TextBox 20">
            <a:extLst>
              <a:ext uri="{FF2B5EF4-FFF2-40B4-BE49-F238E27FC236}">
                <a16:creationId xmlns:a16="http://schemas.microsoft.com/office/drawing/2014/main" id="{3B95461B-5488-4A85-ADE1-5BD104B0497E}"/>
              </a:ext>
            </a:extLst>
          </p:cNvPr>
          <p:cNvSpPr txBox="1"/>
          <p:nvPr/>
        </p:nvSpPr>
        <p:spPr>
          <a:xfrm>
            <a:off x="2584441" y="845593"/>
            <a:ext cx="1432560" cy="369332"/>
          </a:xfrm>
          <a:prstGeom prst="rect">
            <a:avLst/>
          </a:prstGeom>
          <a:noFill/>
        </p:spPr>
        <p:txBody>
          <a:bodyPr wrap="square">
            <a:spAutoFit/>
          </a:bodyPr>
          <a:lstStyle/>
          <a:p>
            <a:r>
              <a:rPr lang="en-US" altLang="zh-CN" sz="1800" dirty="0">
                <a:solidFill>
                  <a:srgbClr val="FF0000"/>
                </a:solidFill>
                <a:latin typeface="Comic Sans MS" pitchFamily="66" charset="0"/>
              </a:rPr>
              <a:t>Composites?</a:t>
            </a:r>
            <a:endParaRPr lang="en-US" dirty="0">
              <a:solidFill>
                <a:srgbClr val="FF0000"/>
              </a:solidFill>
            </a:endParaRPr>
          </a:p>
        </p:txBody>
      </p:sp>
      <p:sp>
        <p:nvSpPr>
          <p:cNvPr id="22" name="TextBox 21">
            <a:extLst>
              <a:ext uri="{FF2B5EF4-FFF2-40B4-BE49-F238E27FC236}">
                <a16:creationId xmlns:a16="http://schemas.microsoft.com/office/drawing/2014/main" id="{F1236D42-B86E-473C-9FD5-30B5D99AE0D3}"/>
              </a:ext>
            </a:extLst>
          </p:cNvPr>
          <p:cNvSpPr txBox="1"/>
          <p:nvPr/>
        </p:nvSpPr>
        <p:spPr>
          <a:xfrm>
            <a:off x="2862218" y="3505786"/>
            <a:ext cx="1811366" cy="369332"/>
          </a:xfrm>
          <a:prstGeom prst="rect">
            <a:avLst/>
          </a:prstGeom>
          <a:noFill/>
        </p:spPr>
        <p:txBody>
          <a:bodyPr wrap="square">
            <a:spAutoFit/>
          </a:bodyPr>
          <a:lstStyle/>
          <a:p>
            <a:r>
              <a:rPr lang="en-US" altLang="zh-CN" sz="1800" dirty="0">
                <a:solidFill>
                  <a:srgbClr val="FF0000"/>
                </a:solidFill>
                <a:latin typeface="Comic Sans MS" pitchFamily="66" charset="0"/>
              </a:rPr>
              <a:t>Metals?</a:t>
            </a:r>
            <a:endParaRPr lang="en-US" dirty="0">
              <a:solidFill>
                <a:srgbClr val="FF0000"/>
              </a:solidFill>
            </a:endParaRPr>
          </a:p>
        </p:txBody>
      </p:sp>
    </p:spTree>
    <p:extLst>
      <p:ext uri="{BB962C8B-B14F-4D97-AF65-F5344CB8AC3E}">
        <p14:creationId xmlns:p14="http://schemas.microsoft.com/office/powerpoint/2010/main" val="2617057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9" name="Hexagon 8">
            <a:extLst>
              <a:ext uri="{FF2B5EF4-FFF2-40B4-BE49-F238E27FC236}">
                <a16:creationId xmlns:a16="http://schemas.microsoft.com/office/drawing/2014/main" id="{4445DA27-B872-4FFC-8188-C91AA1C56621}"/>
              </a:ext>
            </a:extLst>
          </p:cNvPr>
          <p:cNvSpPr/>
          <p:nvPr/>
        </p:nvSpPr>
        <p:spPr>
          <a:xfrm>
            <a:off x="6410104" y="4845574"/>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F2FF2D0E-180B-4402-83CF-F0E7E50CB839}"/>
              </a:ext>
            </a:extLst>
          </p:cNvPr>
          <p:cNvSpPr txBox="1"/>
          <p:nvPr/>
        </p:nvSpPr>
        <p:spPr>
          <a:xfrm>
            <a:off x="6305740" y="4963748"/>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14" name="Oval 13">
            <a:extLst>
              <a:ext uri="{FF2B5EF4-FFF2-40B4-BE49-F238E27FC236}">
                <a16:creationId xmlns:a16="http://schemas.microsoft.com/office/drawing/2014/main" id="{4EC27DCA-A93C-492D-BED8-4ADC272284FB}"/>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3" name="TextBox 22">
            <a:extLst>
              <a:ext uri="{FF2B5EF4-FFF2-40B4-BE49-F238E27FC236}">
                <a16:creationId xmlns:a16="http://schemas.microsoft.com/office/drawing/2014/main" id="{C169AA10-6F75-4922-92DC-77F627385D54}"/>
              </a:ext>
            </a:extLst>
          </p:cNvPr>
          <p:cNvSpPr txBox="1"/>
          <p:nvPr/>
        </p:nvSpPr>
        <p:spPr>
          <a:xfrm>
            <a:off x="6305740" y="1142235"/>
            <a:ext cx="1710267" cy="646331"/>
          </a:xfrm>
          <a:prstGeom prst="rect">
            <a:avLst/>
          </a:prstGeom>
          <a:noFill/>
        </p:spPr>
        <p:txBody>
          <a:bodyPr wrap="square">
            <a:spAutoFit/>
          </a:bodyPr>
          <a:lstStyle/>
          <a:p>
            <a:pPr algn="ctr"/>
            <a:r>
              <a:rPr lang="en-US" altLang="zh-CN" dirty="0">
                <a:solidFill>
                  <a:srgbClr val="FF0000"/>
                </a:solidFill>
                <a:latin typeface="Comic Sans MS" pitchFamily="66" charset="0"/>
              </a:rPr>
              <a:t>3</a:t>
            </a:r>
            <a:endParaRPr lang="en-US" altLang="zh-CN" sz="1800" dirty="0">
              <a:solidFill>
                <a:srgbClr val="FF0000"/>
              </a:solidFill>
              <a:latin typeface="Comic Sans MS" pitchFamily="66" charset="0"/>
            </a:endParaRPr>
          </a:p>
          <a:p>
            <a:pPr algn="ctr"/>
            <a:r>
              <a:rPr lang="en-US" altLang="zh-CN" sz="1800" dirty="0">
                <a:solidFill>
                  <a:srgbClr val="FF0000"/>
                </a:solidFill>
                <a:latin typeface="Comic Sans MS" pitchFamily="66" charset="0"/>
              </a:rPr>
              <a:t>Structure</a:t>
            </a:r>
            <a:endParaRPr lang="en-GB" dirty="0">
              <a:solidFill>
                <a:srgbClr val="FF0000"/>
              </a:solidFill>
            </a:endParaRPr>
          </a:p>
        </p:txBody>
      </p:sp>
      <p:pic>
        <p:nvPicPr>
          <p:cNvPr id="4" name="Picture 3">
            <a:extLst>
              <a:ext uri="{FF2B5EF4-FFF2-40B4-BE49-F238E27FC236}">
                <a16:creationId xmlns:a16="http://schemas.microsoft.com/office/drawing/2014/main" id="{D8DA7274-44E3-49FA-B69D-3C0EAC038D8A}"/>
              </a:ext>
            </a:extLst>
          </p:cNvPr>
          <p:cNvPicPr>
            <a:picLocks noChangeAspect="1"/>
          </p:cNvPicPr>
          <p:nvPr/>
        </p:nvPicPr>
        <p:blipFill>
          <a:blip r:embed="rId3"/>
          <a:stretch>
            <a:fillRect/>
          </a:stretch>
        </p:blipFill>
        <p:spPr>
          <a:xfrm>
            <a:off x="760234" y="733194"/>
            <a:ext cx="4816671" cy="1738215"/>
          </a:xfrm>
          <a:prstGeom prst="rect">
            <a:avLst/>
          </a:prstGeom>
        </p:spPr>
      </p:pic>
      <p:pic>
        <p:nvPicPr>
          <p:cNvPr id="6" name="Picture 5">
            <a:extLst>
              <a:ext uri="{FF2B5EF4-FFF2-40B4-BE49-F238E27FC236}">
                <a16:creationId xmlns:a16="http://schemas.microsoft.com/office/drawing/2014/main" id="{E17B2B61-17E6-4161-B445-211E70877BAF}"/>
              </a:ext>
            </a:extLst>
          </p:cNvPr>
          <p:cNvPicPr>
            <a:picLocks noChangeAspect="1"/>
          </p:cNvPicPr>
          <p:nvPr/>
        </p:nvPicPr>
        <p:blipFill>
          <a:blip r:embed="rId4"/>
          <a:stretch>
            <a:fillRect/>
          </a:stretch>
        </p:blipFill>
        <p:spPr>
          <a:xfrm>
            <a:off x="733365" y="2778760"/>
            <a:ext cx="4843540" cy="1572249"/>
          </a:xfrm>
          <a:prstGeom prst="rect">
            <a:avLst/>
          </a:prstGeom>
        </p:spPr>
      </p:pic>
      <p:pic>
        <p:nvPicPr>
          <p:cNvPr id="8" name="Picture 7">
            <a:extLst>
              <a:ext uri="{FF2B5EF4-FFF2-40B4-BE49-F238E27FC236}">
                <a16:creationId xmlns:a16="http://schemas.microsoft.com/office/drawing/2014/main" id="{DDF048C0-A3AB-427C-A584-51C86EDE463A}"/>
              </a:ext>
            </a:extLst>
          </p:cNvPr>
          <p:cNvPicPr>
            <a:picLocks noChangeAspect="1"/>
          </p:cNvPicPr>
          <p:nvPr/>
        </p:nvPicPr>
        <p:blipFill>
          <a:blip r:embed="rId5"/>
          <a:stretch>
            <a:fillRect/>
          </a:stretch>
        </p:blipFill>
        <p:spPr>
          <a:xfrm>
            <a:off x="911699" y="4763623"/>
            <a:ext cx="4665206" cy="1323579"/>
          </a:xfrm>
          <a:prstGeom prst="rect">
            <a:avLst/>
          </a:prstGeom>
        </p:spPr>
      </p:pic>
    </p:spTree>
    <p:extLst>
      <p:ext uri="{BB962C8B-B14F-4D97-AF65-F5344CB8AC3E}">
        <p14:creationId xmlns:p14="http://schemas.microsoft.com/office/powerpoint/2010/main" val="2739679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4" name="Hexagon 3">
            <a:extLst>
              <a:ext uri="{FF2B5EF4-FFF2-40B4-BE49-F238E27FC236}">
                <a16:creationId xmlns:a16="http://schemas.microsoft.com/office/drawing/2014/main" id="{6D6D1585-D4F0-4F16-A7C1-4EC1550D0F38}"/>
              </a:ext>
            </a:extLst>
          </p:cNvPr>
          <p:cNvSpPr/>
          <p:nvPr/>
        </p:nvSpPr>
        <p:spPr>
          <a:xfrm>
            <a:off x="6410104" y="488182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683629C-EA99-44A5-894D-792412B9FD2F}"/>
              </a:ext>
            </a:extLst>
          </p:cNvPr>
          <p:cNvSpPr txBox="1"/>
          <p:nvPr/>
        </p:nvSpPr>
        <p:spPr>
          <a:xfrm>
            <a:off x="6305740" y="4999997"/>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5" name="Oval 4">
            <a:extLst>
              <a:ext uri="{FF2B5EF4-FFF2-40B4-BE49-F238E27FC236}">
                <a16:creationId xmlns:a16="http://schemas.microsoft.com/office/drawing/2014/main" id="{733DE22D-B452-438C-9B36-19F855DFA480}"/>
              </a:ext>
            </a:extLst>
          </p:cNvPr>
          <p:cNvSpPr/>
          <p:nvPr/>
        </p:nvSpPr>
        <p:spPr>
          <a:xfrm>
            <a:off x="6410104" y="276388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0" name="TextBox 19">
            <a:extLst>
              <a:ext uri="{FF2B5EF4-FFF2-40B4-BE49-F238E27FC236}">
                <a16:creationId xmlns:a16="http://schemas.microsoft.com/office/drawing/2014/main" id="{A0425628-3A1A-4761-9879-10C7187C74C7}"/>
              </a:ext>
            </a:extLst>
          </p:cNvPr>
          <p:cNvSpPr txBox="1"/>
          <p:nvPr/>
        </p:nvSpPr>
        <p:spPr>
          <a:xfrm>
            <a:off x="6305740" y="3012029"/>
            <a:ext cx="1710267" cy="923330"/>
          </a:xfrm>
          <a:prstGeom prst="rect">
            <a:avLst/>
          </a:prstGeom>
          <a:noFill/>
        </p:spPr>
        <p:txBody>
          <a:bodyPr wrap="square">
            <a:spAutoFit/>
          </a:bodyPr>
          <a:lstStyle/>
          <a:p>
            <a:pPr algn="ctr"/>
            <a:r>
              <a:rPr lang="en-US" altLang="zh-CN" sz="1800" dirty="0">
                <a:solidFill>
                  <a:srgbClr val="FF0000"/>
                </a:solidFill>
                <a:latin typeface="Comic Sans MS" pitchFamily="66" charset="0"/>
              </a:rPr>
              <a:t>4</a:t>
            </a:r>
          </a:p>
          <a:p>
            <a:pPr algn="ctr"/>
            <a:r>
              <a:rPr lang="en-US" altLang="zh-CN" sz="1800" dirty="0">
                <a:solidFill>
                  <a:srgbClr val="FF0000"/>
                </a:solidFill>
                <a:latin typeface="Comic Sans MS" pitchFamily="66" charset="0"/>
              </a:rPr>
              <a:t>Constitutive</a:t>
            </a:r>
            <a:endParaRPr lang="en-US" altLang="zh-CN" dirty="0">
              <a:solidFill>
                <a:srgbClr val="FF0000"/>
              </a:solidFill>
              <a:latin typeface="Comic Sans MS" pitchFamily="66" charset="0"/>
            </a:endParaRPr>
          </a:p>
          <a:p>
            <a:pPr algn="ctr"/>
            <a:r>
              <a:rPr lang="en-US" dirty="0">
                <a:solidFill>
                  <a:srgbClr val="FF0000"/>
                </a:solidFill>
                <a:latin typeface="Comic Sans MS" pitchFamily="66" charset="0"/>
              </a:rPr>
              <a:t>Model</a:t>
            </a:r>
            <a:endParaRPr lang="en-GB" dirty="0">
              <a:solidFill>
                <a:srgbClr val="FF0000"/>
              </a:solidFill>
            </a:endParaRPr>
          </a:p>
        </p:txBody>
      </p:sp>
      <p:sp>
        <p:nvSpPr>
          <p:cNvPr id="23" name="Oval 22">
            <a:extLst>
              <a:ext uri="{FF2B5EF4-FFF2-40B4-BE49-F238E27FC236}">
                <a16:creationId xmlns:a16="http://schemas.microsoft.com/office/drawing/2014/main" id="{6658EF6C-B029-47C9-8837-3D8437220993}"/>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4" name="TextBox 23">
            <a:extLst>
              <a:ext uri="{FF2B5EF4-FFF2-40B4-BE49-F238E27FC236}">
                <a16:creationId xmlns:a16="http://schemas.microsoft.com/office/drawing/2014/main" id="{283D08BC-094B-4BBA-BB04-D0184FC53DA5}"/>
              </a:ext>
            </a:extLst>
          </p:cNvPr>
          <p:cNvSpPr txBox="1"/>
          <p:nvPr/>
        </p:nvSpPr>
        <p:spPr>
          <a:xfrm>
            <a:off x="6305740" y="1142235"/>
            <a:ext cx="1710267" cy="923330"/>
          </a:xfrm>
          <a:prstGeom prst="rect">
            <a:avLst/>
          </a:prstGeom>
          <a:noFill/>
        </p:spPr>
        <p:txBody>
          <a:bodyPr wrap="square">
            <a:spAutoFit/>
          </a:bodyPr>
          <a:lstStyle/>
          <a:p>
            <a:pPr algn="ctr"/>
            <a:r>
              <a:rPr lang="en-US" altLang="zh-CN" dirty="0">
                <a:latin typeface="Comic Sans MS" pitchFamily="66" charset="0"/>
              </a:rPr>
              <a:t>3</a:t>
            </a:r>
            <a:endParaRPr lang="en-US" altLang="zh-CN" sz="1800" dirty="0">
              <a:latin typeface="Comic Sans MS" pitchFamily="66" charset="0"/>
            </a:endParaRPr>
          </a:p>
          <a:p>
            <a:pPr algn="ctr"/>
            <a:r>
              <a:rPr lang="en-US" altLang="zh-CN" sz="1800" dirty="0">
                <a:latin typeface="Comic Sans MS" pitchFamily="66" charset="0"/>
              </a:rPr>
              <a:t>Structural</a:t>
            </a:r>
          </a:p>
          <a:p>
            <a:pPr algn="ctr"/>
            <a:r>
              <a:rPr lang="en-US" dirty="0">
                <a:latin typeface="Comic Sans MS" pitchFamily="66" charset="0"/>
              </a:rPr>
              <a:t>Design</a:t>
            </a:r>
            <a:endParaRPr lang="en-GB" dirty="0"/>
          </a:p>
        </p:txBody>
      </p:sp>
      <p:cxnSp>
        <p:nvCxnSpPr>
          <p:cNvPr id="31" name="Connector: Curved 30">
            <a:extLst>
              <a:ext uri="{FF2B5EF4-FFF2-40B4-BE49-F238E27FC236}">
                <a16:creationId xmlns:a16="http://schemas.microsoft.com/office/drawing/2014/main" id="{C5D1F6FF-7775-4B3E-82F3-AEAF30F9C890}"/>
              </a:ext>
            </a:extLst>
          </p:cNvPr>
          <p:cNvCxnSpPr>
            <a:cxnSpLocks/>
          </p:cNvCxnSpPr>
          <p:nvPr/>
        </p:nvCxnSpPr>
        <p:spPr>
          <a:xfrm>
            <a:off x="7956123" y="1644862"/>
            <a:ext cx="1069464" cy="1825100"/>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E5F0E59-DE26-4557-AA0D-BE446718AEA3}"/>
              </a:ext>
            </a:extLst>
          </p:cNvPr>
          <p:cNvCxnSpPr>
            <a:cxnSpLocks/>
            <a:endCxn id="5" idx="4"/>
          </p:cNvCxnSpPr>
          <p:nvPr/>
        </p:nvCxnSpPr>
        <p:spPr>
          <a:xfrm rot="5400000" flipH="1" flipV="1">
            <a:off x="6852676" y="4573624"/>
            <a:ext cx="616396" cy="2"/>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C4C421E-FBA8-450A-AFAA-895E152CF945}"/>
              </a:ext>
            </a:extLst>
          </p:cNvPr>
          <p:cNvCxnSpPr>
            <a:cxnSpLocks/>
          </p:cNvCxnSpPr>
          <p:nvPr/>
        </p:nvCxnSpPr>
        <p:spPr>
          <a:xfrm>
            <a:off x="7948420" y="3615946"/>
            <a:ext cx="1077167" cy="12700"/>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pic>
        <p:nvPicPr>
          <p:cNvPr id="43" name="Content Placeholder 3" descr="Diagram&#10;&#10;Description automatically generated">
            <a:extLst>
              <a:ext uri="{FF2B5EF4-FFF2-40B4-BE49-F238E27FC236}">
                <a16:creationId xmlns:a16="http://schemas.microsoft.com/office/drawing/2014/main" id="{8BE6464D-DD82-42EF-AF82-9EF42523DFD8}"/>
              </a:ext>
            </a:extLst>
          </p:cNvPr>
          <p:cNvPicPr>
            <a:picLocks/>
          </p:cNvPicPr>
          <p:nvPr/>
        </p:nvPicPr>
        <p:blipFill rotWithShape="1">
          <a:blip r:embed="rId3">
            <a:extLst>
              <a:ext uri="{28A0092B-C50C-407E-A947-70E740481C1C}">
                <a14:useLocalDpi xmlns:a14="http://schemas.microsoft.com/office/drawing/2010/main" val="0"/>
              </a:ext>
            </a:extLst>
          </a:blip>
          <a:srcRect l="51132" r="33202" b="55549"/>
          <a:stretch/>
        </p:blipFill>
        <p:spPr bwMode="auto">
          <a:xfrm>
            <a:off x="3680724" y="2643104"/>
            <a:ext cx="1615436" cy="1971084"/>
          </a:xfrm>
          <a:prstGeom prst="rect">
            <a:avLst/>
          </a:prstGeom>
          <a:ln>
            <a:noFill/>
          </a:ln>
          <a:extLst>
            <a:ext uri="{53640926-AAD7-44D8-BBD7-CCE9431645EC}">
              <a14:shadowObscured xmlns:a14="http://schemas.microsoft.com/office/drawing/2010/main"/>
            </a:ext>
          </a:extLst>
        </p:spPr>
      </p:pic>
      <p:sp>
        <p:nvSpPr>
          <p:cNvPr id="47" name="TextBox 46">
            <a:extLst>
              <a:ext uri="{FF2B5EF4-FFF2-40B4-BE49-F238E27FC236}">
                <a16:creationId xmlns:a16="http://schemas.microsoft.com/office/drawing/2014/main" id="{ACA71FFD-06F0-41E8-9FAC-2263F168B58B}"/>
              </a:ext>
            </a:extLst>
          </p:cNvPr>
          <p:cNvSpPr txBox="1"/>
          <p:nvPr/>
        </p:nvSpPr>
        <p:spPr>
          <a:xfrm>
            <a:off x="8442003" y="2053825"/>
            <a:ext cx="1710267" cy="523220"/>
          </a:xfrm>
          <a:prstGeom prst="rect">
            <a:avLst/>
          </a:prstGeom>
          <a:noFill/>
        </p:spPr>
        <p:txBody>
          <a:bodyPr wrap="square">
            <a:spAutoFit/>
          </a:bodyPr>
          <a:lstStyle/>
          <a:p>
            <a:pPr algn="ctr"/>
            <a:r>
              <a:rPr lang="en-US" altLang="zh-CN" sz="1400" i="1" dirty="0">
                <a:solidFill>
                  <a:srgbClr val="011A95"/>
                </a:solidFill>
                <a:latin typeface="Comic Sans MS" pitchFamily="66" charset="0"/>
              </a:rPr>
              <a:t>Simulate, design,</a:t>
            </a:r>
          </a:p>
          <a:p>
            <a:pPr algn="ctr"/>
            <a:r>
              <a:rPr lang="en-US" sz="1400" i="1" dirty="0">
                <a:solidFill>
                  <a:srgbClr val="011A95"/>
                </a:solidFill>
                <a:latin typeface="Comic Sans MS" pitchFamily="66" charset="0"/>
              </a:rPr>
              <a:t>Optimize</a:t>
            </a:r>
            <a:endParaRPr lang="en-GB" sz="1400" i="1" dirty="0">
              <a:solidFill>
                <a:srgbClr val="011A95"/>
              </a:solidFill>
            </a:endParaRPr>
          </a:p>
        </p:txBody>
      </p:sp>
    </p:spTree>
    <p:extLst>
      <p:ext uri="{BB962C8B-B14F-4D97-AF65-F5344CB8AC3E}">
        <p14:creationId xmlns:p14="http://schemas.microsoft.com/office/powerpoint/2010/main" val="1834036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4" name="Hexagon 3">
            <a:extLst>
              <a:ext uri="{FF2B5EF4-FFF2-40B4-BE49-F238E27FC236}">
                <a16:creationId xmlns:a16="http://schemas.microsoft.com/office/drawing/2014/main" id="{6D6D1585-D4F0-4F16-A7C1-4EC1550D0F38}"/>
              </a:ext>
            </a:extLst>
          </p:cNvPr>
          <p:cNvSpPr/>
          <p:nvPr/>
        </p:nvSpPr>
        <p:spPr>
          <a:xfrm>
            <a:off x="6410104" y="488182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683629C-EA99-44A5-894D-792412B9FD2F}"/>
              </a:ext>
            </a:extLst>
          </p:cNvPr>
          <p:cNvSpPr txBox="1"/>
          <p:nvPr/>
        </p:nvSpPr>
        <p:spPr>
          <a:xfrm>
            <a:off x="6305740" y="4999997"/>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5" name="Oval 4">
            <a:extLst>
              <a:ext uri="{FF2B5EF4-FFF2-40B4-BE49-F238E27FC236}">
                <a16:creationId xmlns:a16="http://schemas.microsoft.com/office/drawing/2014/main" id="{733DE22D-B452-438C-9B36-19F855DFA480}"/>
              </a:ext>
            </a:extLst>
          </p:cNvPr>
          <p:cNvSpPr/>
          <p:nvPr/>
        </p:nvSpPr>
        <p:spPr>
          <a:xfrm>
            <a:off x="6410104" y="276388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0" name="TextBox 19">
            <a:extLst>
              <a:ext uri="{FF2B5EF4-FFF2-40B4-BE49-F238E27FC236}">
                <a16:creationId xmlns:a16="http://schemas.microsoft.com/office/drawing/2014/main" id="{A0425628-3A1A-4761-9879-10C7187C74C7}"/>
              </a:ext>
            </a:extLst>
          </p:cNvPr>
          <p:cNvSpPr txBox="1"/>
          <p:nvPr/>
        </p:nvSpPr>
        <p:spPr>
          <a:xfrm>
            <a:off x="6305740" y="3012029"/>
            <a:ext cx="1710267" cy="923330"/>
          </a:xfrm>
          <a:prstGeom prst="rect">
            <a:avLst/>
          </a:prstGeom>
          <a:noFill/>
        </p:spPr>
        <p:txBody>
          <a:bodyPr wrap="square">
            <a:spAutoFit/>
          </a:bodyPr>
          <a:lstStyle/>
          <a:p>
            <a:pPr algn="ctr"/>
            <a:r>
              <a:rPr lang="en-US" altLang="zh-CN" sz="1800" dirty="0">
                <a:latin typeface="Comic Sans MS" pitchFamily="66" charset="0"/>
              </a:rPr>
              <a:t>4</a:t>
            </a:r>
          </a:p>
          <a:p>
            <a:pPr algn="ctr"/>
            <a:r>
              <a:rPr lang="en-US" altLang="zh-CN" sz="1800" dirty="0">
                <a:latin typeface="Comic Sans MS" pitchFamily="66" charset="0"/>
              </a:rPr>
              <a:t>Constitutive</a:t>
            </a:r>
            <a:endParaRPr lang="en-US" altLang="zh-CN" dirty="0">
              <a:latin typeface="Comic Sans MS" pitchFamily="66" charset="0"/>
            </a:endParaRPr>
          </a:p>
          <a:p>
            <a:pPr algn="ctr"/>
            <a:r>
              <a:rPr lang="en-US" dirty="0">
                <a:latin typeface="Comic Sans MS" pitchFamily="66" charset="0"/>
              </a:rPr>
              <a:t>Model</a:t>
            </a:r>
            <a:endParaRPr lang="en-GB" dirty="0"/>
          </a:p>
        </p:txBody>
      </p:sp>
      <p:sp>
        <p:nvSpPr>
          <p:cNvPr id="23" name="Oval 22">
            <a:extLst>
              <a:ext uri="{FF2B5EF4-FFF2-40B4-BE49-F238E27FC236}">
                <a16:creationId xmlns:a16="http://schemas.microsoft.com/office/drawing/2014/main" id="{6658EF6C-B029-47C9-8837-3D8437220993}"/>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4" name="TextBox 23">
            <a:extLst>
              <a:ext uri="{FF2B5EF4-FFF2-40B4-BE49-F238E27FC236}">
                <a16:creationId xmlns:a16="http://schemas.microsoft.com/office/drawing/2014/main" id="{283D08BC-094B-4BBA-BB04-D0184FC53DA5}"/>
              </a:ext>
            </a:extLst>
          </p:cNvPr>
          <p:cNvSpPr txBox="1"/>
          <p:nvPr/>
        </p:nvSpPr>
        <p:spPr>
          <a:xfrm>
            <a:off x="6305740" y="1142235"/>
            <a:ext cx="1710267" cy="923330"/>
          </a:xfrm>
          <a:prstGeom prst="rect">
            <a:avLst/>
          </a:prstGeom>
          <a:noFill/>
        </p:spPr>
        <p:txBody>
          <a:bodyPr wrap="square">
            <a:spAutoFit/>
          </a:bodyPr>
          <a:lstStyle/>
          <a:p>
            <a:pPr algn="ctr"/>
            <a:r>
              <a:rPr lang="en-US" altLang="zh-CN" dirty="0">
                <a:latin typeface="Comic Sans MS" pitchFamily="66" charset="0"/>
              </a:rPr>
              <a:t>3</a:t>
            </a:r>
            <a:endParaRPr lang="en-US" altLang="zh-CN" sz="1800" dirty="0">
              <a:latin typeface="Comic Sans MS" pitchFamily="66" charset="0"/>
            </a:endParaRPr>
          </a:p>
          <a:p>
            <a:pPr algn="ctr"/>
            <a:r>
              <a:rPr lang="en-US" altLang="zh-CN" sz="1800" dirty="0">
                <a:latin typeface="Comic Sans MS" pitchFamily="66" charset="0"/>
              </a:rPr>
              <a:t>Structural</a:t>
            </a:r>
          </a:p>
          <a:p>
            <a:pPr algn="ctr"/>
            <a:r>
              <a:rPr lang="en-US" dirty="0">
                <a:latin typeface="Comic Sans MS" pitchFamily="66" charset="0"/>
              </a:rPr>
              <a:t>Design</a:t>
            </a:r>
            <a:endParaRPr lang="en-GB" dirty="0"/>
          </a:p>
        </p:txBody>
      </p:sp>
      <p:cxnSp>
        <p:nvCxnSpPr>
          <p:cNvPr id="31" name="Connector: Curved 30">
            <a:extLst>
              <a:ext uri="{FF2B5EF4-FFF2-40B4-BE49-F238E27FC236}">
                <a16:creationId xmlns:a16="http://schemas.microsoft.com/office/drawing/2014/main" id="{C5D1F6FF-7775-4B3E-82F3-AEAF30F9C890}"/>
              </a:ext>
            </a:extLst>
          </p:cNvPr>
          <p:cNvCxnSpPr>
            <a:cxnSpLocks/>
          </p:cNvCxnSpPr>
          <p:nvPr/>
        </p:nvCxnSpPr>
        <p:spPr>
          <a:xfrm>
            <a:off x="7956123" y="1644862"/>
            <a:ext cx="1069464" cy="18251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E5F0E59-DE26-4557-AA0D-BE446718AEA3}"/>
              </a:ext>
            </a:extLst>
          </p:cNvPr>
          <p:cNvCxnSpPr>
            <a:cxnSpLocks/>
            <a:endCxn id="5" idx="4"/>
          </p:cNvCxnSpPr>
          <p:nvPr/>
        </p:nvCxnSpPr>
        <p:spPr>
          <a:xfrm rot="5400000" flipH="1" flipV="1">
            <a:off x="6852676" y="4573624"/>
            <a:ext cx="616396" cy="2"/>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C4C421E-FBA8-450A-AFAA-895E152CF945}"/>
              </a:ext>
            </a:extLst>
          </p:cNvPr>
          <p:cNvCxnSpPr>
            <a:cxnSpLocks/>
          </p:cNvCxnSpPr>
          <p:nvPr/>
        </p:nvCxnSpPr>
        <p:spPr>
          <a:xfrm>
            <a:off x="7948420" y="3615946"/>
            <a:ext cx="1077167" cy="127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1" name="Hexagon 20">
            <a:extLst>
              <a:ext uri="{FF2B5EF4-FFF2-40B4-BE49-F238E27FC236}">
                <a16:creationId xmlns:a16="http://schemas.microsoft.com/office/drawing/2014/main" id="{61DBB2B2-48E3-412B-A1C3-FAC170B86702}"/>
              </a:ext>
            </a:extLst>
          </p:cNvPr>
          <p:cNvSpPr/>
          <p:nvPr/>
        </p:nvSpPr>
        <p:spPr>
          <a:xfrm>
            <a:off x="4280358" y="1526099"/>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F42671DC-86C5-4698-8873-889E3FDAE202}"/>
              </a:ext>
            </a:extLst>
          </p:cNvPr>
          <p:cNvSpPr txBox="1"/>
          <p:nvPr/>
        </p:nvSpPr>
        <p:spPr>
          <a:xfrm>
            <a:off x="4175994" y="1988649"/>
            <a:ext cx="1710267" cy="369332"/>
          </a:xfrm>
          <a:prstGeom prst="rect">
            <a:avLst/>
          </a:prstGeom>
          <a:noFill/>
        </p:spPr>
        <p:txBody>
          <a:bodyPr wrap="square">
            <a:spAutoFit/>
          </a:bodyPr>
          <a:lstStyle/>
          <a:p>
            <a:pPr algn="ctr"/>
            <a:r>
              <a:rPr lang="en-US" dirty="0">
                <a:solidFill>
                  <a:srgbClr val="FF0000"/>
                </a:solidFill>
                <a:latin typeface="Comic Sans MS" pitchFamily="66" charset="0"/>
              </a:rPr>
              <a:t>Experiments</a:t>
            </a:r>
            <a:endParaRPr lang="en-GB" dirty="0">
              <a:solidFill>
                <a:srgbClr val="FF0000"/>
              </a:solidFill>
            </a:endParaRPr>
          </a:p>
        </p:txBody>
      </p:sp>
      <p:pic>
        <p:nvPicPr>
          <p:cNvPr id="25" name="Picture 24">
            <a:extLst>
              <a:ext uri="{FF2B5EF4-FFF2-40B4-BE49-F238E27FC236}">
                <a16:creationId xmlns:a16="http://schemas.microsoft.com/office/drawing/2014/main" id="{587C316D-FFB1-42E8-9305-D706F95CDDE2}"/>
              </a:ext>
            </a:extLst>
          </p:cNvPr>
          <p:cNvPicPr>
            <a:picLocks noChangeAspect="1"/>
          </p:cNvPicPr>
          <p:nvPr/>
        </p:nvPicPr>
        <p:blipFill>
          <a:blip r:embed="rId3"/>
          <a:stretch>
            <a:fillRect/>
          </a:stretch>
        </p:blipFill>
        <p:spPr>
          <a:xfrm rot="5400000">
            <a:off x="1590275" y="1688468"/>
            <a:ext cx="2268627" cy="1176161"/>
          </a:xfrm>
          <a:prstGeom prst="rect">
            <a:avLst/>
          </a:prstGeom>
        </p:spPr>
      </p:pic>
      <p:sp>
        <p:nvSpPr>
          <p:cNvPr id="26" name="TextBox 25">
            <a:extLst>
              <a:ext uri="{FF2B5EF4-FFF2-40B4-BE49-F238E27FC236}">
                <a16:creationId xmlns:a16="http://schemas.microsoft.com/office/drawing/2014/main" id="{71DF7B3C-E733-4DF0-8B02-5C32C6AA796F}"/>
              </a:ext>
            </a:extLst>
          </p:cNvPr>
          <p:cNvSpPr txBox="1"/>
          <p:nvPr/>
        </p:nvSpPr>
        <p:spPr>
          <a:xfrm>
            <a:off x="2461019" y="3410862"/>
            <a:ext cx="809759" cy="369332"/>
          </a:xfrm>
          <a:prstGeom prst="rect">
            <a:avLst/>
          </a:prstGeom>
          <a:noFill/>
        </p:spPr>
        <p:txBody>
          <a:bodyPr wrap="square">
            <a:spAutoFit/>
          </a:bodyPr>
          <a:lstStyle/>
          <a:p>
            <a:r>
              <a:rPr lang="en-US" altLang="zh-CN" sz="1800" dirty="0">
                <a:solidFill>
                  <a:srgbClr val="FF0000"/>
                </a:solidFill>
                <a:latin typeface="Comic Sans MS" pitchFamily="66" charset="0"/>
              </a:rPr>
              <a:t>DIC</a:t>
            </a:r>
            <a:endParaRPr lang="en-US" dirty="0">
              <a:solidFill>
                <a:srgbClr val="FF0000"/>
              </a:solidFill>
            </a:endParaRPr>
          </a:p>
        </p:txBody>
      </p:sp>
      <p:cxnSp>
        <p:nvCxnSpPr>
          <p:cNvPr id="9" name="Straight Arrow Connector 8">
            <a:extLst>
              <a:ext uri="{FF2B5EF4-FFF2-40B4-BE49-F238E27FC236}">
                <a16:creationId xmlns:a16="http://schemas.microsoft.com/office/drawing/2014/main" id="{6BB0E571-A70C-44ED-8D3C-670C714817DC}"/>
              </a:ext>
            </a:extLst>
          </p:cNvPr>
          <p:cNvCxnSpPr/>
          <p:nvPr/>
        </p:nvCxnSpPr>
        <p:spPr>
          <a:xfrm>
            <a:off x="5692753" y="2547641"/>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41EE9C2-4446-479A-A721-9B223DE0C248}"/>
              </a:ext>
            </a:extLst>
          </p:cNvPr>
          <p:cNvSpPr txBox="1"/>
          <p:nvPr/>
        </p:nvSpPr>
        <p:spPr>
          <a:xfrm>
            <a:off x="8442003" y="2053825"/>
            <a:ext cx="1710267" cy="523220"/>
          </a:xfrm>
          <a:prstGeom prst="rect">
            <a:avLst/>
          </a:prstGeom>
          <a:noFill/>
        </p:spPr>
        <p:txBody>
          <a:bodyPr wrap="square">
            <a:spAutoFit/>
          </a:bodyPr>
          <a:lstStyle/>
          <a:p>
            <a:pPr algn="ctr"/>
            <a:r>
              <a:rPr lang="en-US" altLang="zh-CN" sz="1400" i="1" dirty="0">
                <a:solidFill>
                  <a:srgbClr val="011A95"/>
                </a:solidFill>
                <a:latin typeface="Comic Sans MS" pitchFamily="66" charset="0"/>
              </a:rPr>
              <a:t>Simulate, design,</a:t>
            </a:r>
          </a:p>
          <a:p>
            <a:pPr algn="ctr"/>
            <a:r>
              <a:rPr lang="en-US" sz="1400" i="1" dirty="0">
                <a:solidFill>
                  <a:srgbClr val="011A95"/>
                </a:solidFill>
                <a:latin typeface="Comic Sans MS" pitchFamily="66" charset="0"/>
              </a:rPr>
              <a:t>Optimize</a:t>
            </a:r>
            <a:endParaRPr lang="en-GB" sz="1400" i="1" dirty="0">
              <a:solidFill>
                <a:srgbClr val="011A95"/>
              </a:solidFill>
            </a:endParaRPr>
          </a:p>
        </p:txBody>
      </p:sp>
      <p:sp>
        <p:nvSpPr>
          <p:cNvPr id="32" name="TextBox 31">
            <a:extLst>
              <a:ext uri="{FF2B5EF4-FFF2-40B4-BE49-F238E27FC236}">
                <a16:creationId xmlns:a16="http://schemas.microsoft.com/office/drawing/2014/main" id="{A503DA52-6E47-443D-973D-63CF925E73C1}"/>
              </a:ext>
            </a:extLst>
          </p:cNvPr>
          <p:cNvSpPr txBox="1"/>
          <p:nvPr/>
        </p:nvSpPr>
        <p:spPr>
          <a:xfrm rot="2123308">
            <a:off x="5380196" y="2481865"/>
            <a:ext cx="1710267" cy="307777"/>
          </a:xfrm>
          <a:prstGeom prst="rect">
            <a:avLst/>
          </a:prstGeom>
          <a:noFill/>
        </p:spPr>
        <p:txBody>
          <a:bodyPr wrap="square">
            <a:spAutoFit/>
          </a:bodyPr>
          <a:lstStyle/>
          <a:p>
            <a:pPr algn="ctr"/>
            <a:r>
              <a:rPr lang="en-US" sz="1400" i="1" dirty="0">
                <a:solidFill>
                  <a:srgbClr val="011A95"/>
                </a:solidFill>
                <a:latin typeface="Comic Sans MS" pitchFamily="66" charset="0"/>
              </a:rPr>
              <a:t>Parameters</a:t>
            </a:r>
            <a:endParaRPr lang="en-GB" sz="1400" i="1" dirty="0">
              <a:solidFill>
                <a:srgbClr val="011A95"/>
              </a:solidFill>
            </a:endParaRPr>
          </a:p>
        </p:txBody>
      </p:sp>
      <p:sp>
        <p:nvSpPr>
          <p:cNvPr id="34" name="TextBox 33">
            <a:extLst>
              <a:ext uri="{FF2B5EF4-FFF2-40B4-BE49-F238E27FC236}">
                <a16:creationId xmlns:a16="http://schemas.microsoft.com/office/drawing/2014/main" id="{26695BF5-43C7-4E95-AB96-9D26BB0012F6}"/>
              </a:ext>
            </a:extLst>
          </p:cNvPr>
          <p:cNvSpPr txBox="1"/>
          <p:nvPr/>
        </p:nvSpPr>
        <p:spPr>
          <a:xfrm rot="2258148">
            <a:off x="5062469" y="2866485"/>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Assumption</a:t>
            </a:r>
            <a:endParaRPr lang="en-GB" sz="1400" i="1" dirty="0">
              <a:solidFill>
                <a:srgbClr val="011A95"/>
              </a:solidFill>
            </a:endParaRPr>
          </a:p>
        </p:txBody>
      </p:sp>
    </p:spTree>
    <p:extLst>
      <p:ext uri="{BB962C8B-B14F-4D97-AF65-F5344CB8AC3E}">
        <p14:creationId xmlns:p14="http://schemas.microsoft.com/office/powerpoint/2010/main" val="3473688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4" name="Hexagon 3">
            <a:extLst>
              <a:ext uri="{FF2B5EF4-FFF2-40B4-BE49-F238E27FC236}">
                <a16:creationId xmlns:a16="http://schemas.microsoft.com/office/drawing/2014/main" id="{6D6D1585-D4F0-4F16-A7C1-4EC1550D0F38}"/>
              </a:ext>
            </a:extLst>
          </p:cNvPr>
          <p:cNvSpPr/>
          <p:nvPr/>
        </p:nvSpPr>
        <p:spPr>
          <a:xfrm>
            <a:off x="6410104" y="488182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683629C-EA99-44A5-894D-792412B9FD2F}"/>
              </a:ext>
            </a:extLst>
          </p:cNvPr>
          <p:cNvSpPr txBox="1"/>
          <p:nvPr/>
        </p:nvSpPr>
        <p:spPr>
          <a:xfrm>
            <a:off x="6305740" y="4999997"/>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5" name="Oval 4">
            <a:extLst>
              <a:ext uri="{FF2B5EF4-FFF2-40B4-BE49-F238E27FC236}">
                <a16:creationId xmlns:a16="http://schemas.microsoft.com/office/drawing/2014/main" id="{733DE22D-B452-438C-9B36-19F855DFA480}"/>
              </a:ext>
            </a:extLst>
          </p:cNvPr>
          <p:cNvSpPr/>
          <p:nvPr/>
        </p:nvSpPr>
        <p:spPr>
          <a:xfrm>
            <a:off x="6410104" y="276388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0" name="TextBox 19">
            <a:extLst>
              <a:ext uri="{FF2B5EF4-FFF2-40B4-BE49-F238E27FC236}">
                <a16:creationId xmlns:a16="http://schemas.microsoft.com/office/drawing/2014/main" id="{A0425628-3A1A-4761-9879-10C7187C74C7}"/>
              </a:ext>
            </a:extLst>
          </p:cNvPr>
          <p:cNvSpPr txBox="1"/>
          <p:nvPr/>
        </p:nvSpPr>
        <p:spPr>
          <a:xfrm>
            <a:off x="6305740" y="3012029"/>
            <a:ext cx="1710267" cy="923330"/>
          </a:xfrm>
          <a:prstGeom prst="rect">
            <a:avLst/>
          </a:prstGeom>
          <a:noFill/>
        </p:spPr>
        <p:txBody>
          <a:bodyPr wrap="square">
            <a:spAutoFit/>
          </a:bodyPr>
          <a:lstStyle/>
          <a:p>
            <a:pPr algn="ctr"/>
            <a:r>
              <a:rPr lang="en-US" altLang="zh-CN" sz="1800" dirty="0">
                <a:latin typeface="Comic Sans MS" pitchFamily="66" charset="0"/>
              </a:rPr>
              <a:t>4</a:t>
            </a:r>
          </a:p>
          <a:p>
            <a:pPr algn="ctr"/>
            <a:r>
              <a:rPr lang="en-US" altLang="zh-CN" sz="1800" dirty="0">
                <a:latin typeface="Comic Sans MS" pitchFamily="66" charset="0"/>
              </a:rPr>
              <a:t>Constitutive</a:t>
            </a:r>
            <a:endParaRPr lang="en-US" altLang="zh-CN" dirty="0">
              <a:latin typeface="Comic Sans MS" pitchFamily="66" charset="0"/>
            </a:endParaRPr>
          </a:p>
          <a:p>
            <a:pPr algn="ctr"/>
            <a:r>
              <a:rPr lang="en-US" dirty="0">
                <a:latin typeface="Comic Sans MS" pitchFamily="66" charset="0"/>
              </a:rPr>
              <a:t>Model</a:t>
            </a:r>
            <a:endParaRPr lang="en-GB" dirty="0"/>
          </a:p>
        </p:txBody>
      </p:sp>
      <p:sp>
        <p:nvSpPr>
          <p:cNvPr id="23" name="Oval 22">
            <a:extLst>
              <a:ext uri="{FF2B5EF4-FFF2-40B4-BE49-F238E27FC236}">
                <a16:creationId xmlns:a16="http://schemas.microsoft.com/office/drawing/2014/main" id="{6658EF6C-B029-47C9-8837-3D8437220993}"/>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4" name="TextBox 23">
            <a:extLst>
              <a:ext uri="{FF2B5EF4-FFF2-40B4-BE49-F238E27FC236}">
                <a16:creationId xmlns:a16="http://schemas.microsoft.com/office/drawing/2014/main" id="{283D08BC-094B-4BBA-BB04-D0184FC53DA5}"/>
              </a:ext>
            </a:extLst>
          </p:cNvPr>
          <p:cNvSpPr txBox="1"/>
          <p:nvPr/>
        </p:nvSpPr>
        <p:spPr>
          <a:xfrm>
            <a:off x="6305740" y="1142235"/>
            <a:ext cx="1710267" cy="923330"/>
          </a:xfrm>
          <a:prstGeom prst="rect">
            <a:avLst/>
          </a:prstGeom>
          <a:noFill/>
        </p:spPr>
        <p:txBody>
          <a:bodyPr wrap="square">
            <a:spAutoFit/>
          </a:bodyPr>
          <a:lstStyle/>
          <a:p>
            <a:pPr algn="ctr"/>
            <a:r>
              <a:rPr lang="en-US" altLang="zh-CN" dirty="0">
                <a:latin typeface="Comic Sans MS" pitchFamily="66" charset="0"/>
              </a:rPr>
              <a:t>3</a:t>
            </a:r>
            <a:endParaRPr lang="en-US" altLang="zh-CN" sz="1800" dirty="0">
              <a:latin typeface="Comic Sans MS" pitchFamily="66" charset="0"/>
            </a:endParaRPr>
          </a:p>
          <a:p>
            <a:pPr algn="ctr"/>
            <a:r>
              <a:rPr lang="en-US" altLang="zh-CN" sz="1800" dirty="0">
                <a:latin typeface="Comic Sans MS" pitchFamily="66" charset="0"/>
              </a:rPr>
              <a:t>Structural</a:t>
            </a:r>
          </a:p>
          <a:p>
            <a:pPr algn="ctr"/>
            <a:r>
              <a:rPr lang="en-US" dirty="0">
                <a:latin typeface="Comic Sans MS" pitchFamily="66" charset="0"/>
              </a:rPr>
              <a:t>Design</a:t>
            </a:r>
            <a:endParaRPr lang="en-GB" dirty="0"/>
          </a:p>
        </p:txBody>
      </p:sp>
      <p:cxnSp>
        <p:nvCxnSpPr>
          <p:cNvPr id="31" name="Connector: Curved 30">
            <a:extLst>
              <a:ext uri="{FF2B5EF4-FFF2-40B4-BE49-F238E27FC236}">
                <a16:creationId xmlns:a16="http://schemas.microsoft.com/office/drawing/2014/main" id="{C5D1F6FF-7775-4B3E-82F3-AEAF30F9C890}"/>
              </a:ext>
            </a:extLst>
          </p:cNvPr>
          <p:cNvCxnSpPr>
            <a:cxnSpLocks/>
          </p:cNvCxnSpPr>
          <p:nvPr/>
        </p:nvCxnSpPr>
        <p:spPr>
          <a:xfrm>
            <a:off x="7956123" y="1644862"/>
            <a:ext cx="1069464" cy="18251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E5F0E59-DE26-4557-AA0D-BE446718AEA3}"/>
              </a:ext>
            </a:extLst>
          </p:cNvPr>
          <p:cNvCxnSpPr>
            <a:cxnSpLocks/>
            <a:endCxn id="5" idx="4"/>
          </p:cNvCxnSpPr>
          <p:nvPr/>
        </p:nvCxnSpPr>
        <p:spPr>
          <a:xfrm rot="5400000" flipH="1" flipV="1">
            <a:off x="6852676" y="4573624"/>
            <a:ext cx="616396" cy="2"/>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C4C421E-FBA8-450A-AFAA-895E152CF945}"/>
              </a:ext>
            </a:extLst>
          </p:cNvPr>
          <p:cNvCxnSpPr>
            <a:cxnSpLocks/>
          </p:cNvCxnSpPr>
          <p:nvPr/>
        </p:nvCxnSpPr>
        <p:spPr>
          <a:xfrm>
            <a:off x="7948420" y="3615946"/>
            <a:ext cx="1077167" cy="127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1" name="Hexagon 20">
            <a:extLst>
              <a:ext uri="{FF2B5EF4-FFF2-40B4-BE49-F238E27FC236}">
                <a16:creationId xmlns:a16="http://schemas.microsoft.com/office/drawing/2014/main" id="{61DBB2B2-48E3-412B-A1C3-FAC170B86702}"/>
              </a:ext>
            </a:extLst>
          </p:cNvPr>
          <p:cNvSpPr/>
          <p:nvPr/>
        </p:nvSpPr>
        <p:spPr>
          <a:xfrm>
            <a:off x="4280358" y="1526099"/>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F42671DC-86C5-4698-8873-889E3FDAE202}"/>
              </a:ext>
            </a:extLst>
          </p:cNvPr>
          <p:cNvSpPr txBox="1"/>
          <p:nvPr/>
        </p:nvSpPr>
        <p:spPr>
          <a:xfrm>
            <a:off x="4175994" y="1988649"/>
            <a:ext cx="1710267" cy="369332"/>
          </a:xfrm>
          <a:prstGeom prst="rect">
            <a:avLst/>
          </a:prstGeom>
          <a:noFill/>
        </p:spPr>
        <p:txBody>
          <a:bodyPr wrap="square">
            <a:spAutoFit/>
          </a:bodyPr>
          <a:lstStyle/>
          <a:p>
            <a:pPr algn="ctr"/>
            <a:r>
              <a:rPr lang="en-US" dirty="0">
                <a:latin typeface="Comic Sans MS" pitchFamily="66" charset="0"/>
              </a:rPr>
              <a:t>Experiments</a:t>
            </a:r>
            <a:endParaRPr lang="en-GB" dirty="0"/>
          </a:p>
        </p:txBody>
      </p:sp>
      <p:cxnSp>
        <p:nvCxnSpPr>
          <p:cNvPr id="9" name="Straight Arrow Connector 8">
            <a:extLst>
              <a:ext uri="{FF2B5EF4-FFF2-40B4-BE49-F238E27FC236}">
                <a16:creationId xmlns:a16="http://schemas.microsoft.com/office/drawing/2014/main" id="{6BB0E571-A70C-44ED-8D3C-670C714817DC}"/>
              </a:ext>
            </a:extLst>
          </p:cNvPr>
          <p:cNvCxnSpPr/>
          <p:nvPr/>
        </p:nvCxnSpPr>
        <p:spPr>
          <a:xfrm>
            <a:off x="5692753" y="2547641"/>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E650FE18-43D0-4ACA-92FF-56AAD39C3C08}"/>
              </a:ext>
            </a:extLst>
          </p:cNvPr>
          <p:cNvSpPr/>
          <p:nvPr/>
        </p:nvSpPr>
        <p:spPr>
          <a:xfrm>
            <a:off x="4280358" y="369482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8" name="TextBox 27">
            <a:extLst>
              <a:ext uri="{FF2B5EF4-FFF2-40B4-BE49-F238E27FC236}">
                <a16:creationId xmlns:a16="http://schemas.microsoft.com/office/drawing/2014/main" id="{BB494772-90BC-49DF-B799-39A4AE1AB738}"/>
              </a:ext>
            </a:extLst>
          </p:cNvPr>
          <p:cNvSpPr txBox="1"/>
          <p:nvPr/>
        </p:nvSpPr>
        <p:spPr>
          <a:xfrm>
            <a:off x="4175994" y="3763419"/>
            <a:ext cx="1710267" cy="1200329"/>
          </a:xfrm>
          <a:prstGeom prst="rect">
            <a:avLst/>
          </a:prstGeom>
          <a:noFill/>
        </p:spPr>
        <p:txBody>
          <a:bodyPr wrap="square">
            <a:spAutoFit/>
          </a:bodyPr>
          <a:lstStyle/>
          <a:p>
            <a:pPr algn="ctr"/>
            <a:r>
              <a:rPr lang="en-US" altLang="zh-CN" sz="1800" dirty="0">
                <a:solidFill>
                  <a:srgbClr val="FF0000"/>
                </a:solidFill>
                <a:latin typeface="Comic Sans MS" pitchFamily="66" charset="0"/>
              </a:rPr>
              <a:t>5</a:t>
            </a:r>
          </a:p>
          <a:p>
            <a:pPr algn="ctr"/>
            <a:r>
              <a:rPr lang="en-US" altLang="zh-CN" sz="1800" dirty="0">
                <a:solidFill>
                  <a:srgbClr val="FF0000"/>
                </a:solidFill>
                <a:latin typeface="Comic Sans MS" pitchFamily="66" charset="0"/>
              </a:rPr>
              <a:t>Lower </a:t>
            </a:r>
          </a:p>
          <a:p>
            <a:pPr algn="ctr"/>
            <a:r>
              <a:rPr lang="en-US" dirty="0">
                <a:solidFill>
                  <a:srgbClr val="FF0000"/>
                </a:solidFill>
                <a:latin typeface="Comic Sans MS" pitchFamily="66" charset="0"/>
              </a:rPr>
              <a:t>scale</a:t>
            </a:r>
          </a:p>
          <a:p>
            <a:pPr algn="ctr"/>
            <a:r>
              <a:rPr lang="en-US" dirty="0">
                <a:solidFill>
                  <a:srgbClr val="FF0000"/>
                </a:solidFill>
                <a:latin typeface="Comic Sans MS" pitchFamily="66" charset="0"/>
              </a:rPr>
              <a:t>model</a:t>
            </a:r>
            <a:endParaRPr lang="en-GB" dirty="0">
              <a:solidFill>
                <a:srgbClr val="FF0000"/>
              </a:solidFill>
            </a:endParaRPr>
          </a:p>
        </p:txBody>
      </p:sp>
      <p:cxnSp>
        <p:nvCxnSpPr>
          <p:cNvPr id="29" name="Straight Arrow Connector 28">
            <a:extLst>
              <a:ext uri="{FF2B5EF4-FFF2-40B4-BE49-F238E27FC236}">
                <a16:creationId xmlns:a16="http://schemas.microsoft.com/office/drawing/2014/main" id="{5667BF51-6BFA-4367-98A9-342F74EBB0CC}"/>
              </a:ext>
            </a:extLst>
          </p:cNvPr>
          <p:cNvCxnSpPr>
            <a:cxnSpLocks/>
          </p:cNvCxnSpPr>
          <p:nvPr/>
        </p:nvCxnSpPr>
        <p:spPr>
          <a:xfrm flipV="1">
            <a:off x="5826226" y="3864239"/>
            <a:ext cx="619225" cy="523422"/>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A222A114-57F9-4383-B2CC-97EECB4A9C4F}"/>
              </a:ext>
            </a:extLst>
          </p:cNvPr>
          <p:cNvSpPr txBox="1"/>
          <p:nvPr/>
        </p:nvSpPr>
        <p:spPr>
          <a:xfrm>
            <a:off x="8442003" y="2053825"/>
            <a:ext cx="1710267" cy="523220"/>
          </a:xfrm>
          <a:prstGeom prst="rect">
            <a:avLst/>
          </a:prstGeom>
          <a:noFill/>
        </p:spPr>
        <p:txBody>
          <a:bodyPr wrap="square">
            <a:spAutoFit/>
          </a:bodyPr>
          <a:lstStyle/>
          <a:p>
            <a:pPr algn="ctr"/>
            <a:r>
              <a:rPr lang="en-US" altLang="zh-CN" sz="1400" i="1" dirty="0">
                <a:solidFill>
                  <a:srgbClr val="011A95"/>
                </a:solidFill>
                <a:latin typeface="Comic Sans MS" pitchFamily="66" charset="0"/>
              </a:rPr>
              <a:t>Simulate, design,</a:t>
            </a:r>
          </a:p>
          <a:p>
            <a:pPr algn="ctr"/>
            <a:r>
              <a:rPr lang="en-US" sz="1400" i="1" dirty="0">
                <a:solidFill>
                  <a:srgbClr val="011A95"/>
                </a:solidFill>
                <a:latin typeface="Comic Sans MS" pitchFamily="66" charset="0"/>
              </a:rPr>
              <a:t>Optimize</a:t>
            </a:r>
            <a:endParaRPr lang="en-GB" sz="1400" i="1" dirty="0">
              <a:solidFill>
                <a:srgbClr val="011A95"/>
              </a:solidFill>
            </a:endParaRPr>
          </a:p>
        </p:txBody>
      </p:sp>
      <p:sp>
        <p:nvSpPr>
          <p:cNvPr id="34" name="TextBox 33">
            <a:extLst>
              <a:ext uri="{FF2B5EF4-FFF2-40B4-BE49-F238E27FC236}">
                <a16:creationId xmlns:a16="http://schemas.microsoft.com/office/drawing/2014/main" id="{9906FE51-EBDF-474F-AEC1-C4F18F46AEF1}"/>
              </a:ext>
            </a:extLst>
          </p:cNvPr>
          <p:cNvSpPr txBox="1"/>
          <p:nvPr/>
        </p:nvSpPr>
        <p:spPr>
          <a:xfrm rot="2123308">
            <a:off x="5380196" y="2481865"/>
            <a:ext cx="1710267" cy="307777"/>
          </a:xfrm>
          <a:prstGeom prst="rect">
            <a:avLst/>
          </a:prstGeom>
          <a:noFill/>
        </p:spPr>
        <p:txBody>
          <a:bodyPr wrap="square">
            <a:spAutoFit/>
          </a:bodyPr>
          <a:lstStyle/>
          <a:p>
            <a:pPr algn="ctr"/>
            <a:r>
              <a:rPr lang="en-US" sz="1400" i="1" dirty="0">
                <a:solidFill>
                  <a:srgbClr val="011A95"/>
                </a:solidFill>
                <a:latin typeface="Comic Sans MS" pitchFamily="66" charset="0"/>
              </a:rPr>
              <a:t>Parameters</a:t>
            </a:r>
            <a:endParaRPr lang="en-GB" sz="1400" i="1" dirty="0">
              <a:solidFill>
                <a:srgbClr val="011A95"/>
              </a:solidFill>
            </a:endParaRPr>
          </a:p>
        </p:txBody>
      </p:sp>
      <p:sp>
        <p:nvSpPr>
          <p:cNvPr id="35" name="TextBox 34">
            <a:extLst>
              <a:ext uri="{FF2B5EF4-FFF2-40B4-BE49-F238E27FC236}">
                <a16:creationId xmlns:a16="http://schemas.microsoft.com/office/drawing/2014/main" id="{355A2AE6-7A55-4064-A2DF-FB8BFDBFCC86}"/>
              </a:ext>
            </a:extLst>
          </p:cNvPr>
          <p:cNvSpPr txBox="1"/>
          <p:nvPr/>
        </p:nvSpPr>
        <p:spPr>
          <a:xfrm rot="2258148">
            <a:off x="5062469" y="2866485"/>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Assumption</a:t>
            </a:r>
            <a:endParaRPr lang="en-GB" sz="1400" i="1" dirty="0">
              <a:solidFill>
                <a:srgbClr val="011A95"/>
              </a:solidFill>
            </a:endParaRPr>
          </a:p>
        </p:txBody>
      </p:sp>
      <p:sp>
        <p:nvSpPr>
          <p:cNvPr id="36" name="TextBox 35">
            <a:extLst>
              <a:ext uri="{FF2B5EF4-FFF2-40B4-BE49-F238E27FC236}">
                <a16:creationId xmlns:a16="http://schemas.microsoft.com/office/drawing/2014/main" id="{4620ABEA-26C0-46FF-B2DB-D20C3638EDFF}"/>
              </a:ext>
            </a:extLst>
          </p:cNvPr>
          <p:cNvSpPr txBox="1"/>
          <p:nvPr/>
        </p:nvSpPr>
        <p:spPr>
          <a:xfrm rot="19038998">
            <a:off x="5336959" y="4239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Asymptotic</a:t>
            </a:r>
            <a:endParaRPr lang="en-GB" sz="1400" i="1" dirty="0">
              <a:solidFill>
                <a:srgbClr val="011A95"/>
              </a:solidFill>
            </a:endParaRPr>
          </a:p>
        </p:txBody>
      </p:sp>
      <p:sp>
        <p:nvSpPr>
          <p:cNvPr id="37" name="TextBox 36">
            <a:extLst>
              <a:ext uri="{FF2B5EF4-FFF2-40B4-BE49-F238E27FC236}">
                <a16:creationId xmlns:a16="http://schemas.microsoft.com/office/drawing/2014/main" id="{BEA85CE3-869E-46FA-8CFB-C949B00C024F}"/>
              </a:ext>
            </a:extLst>
          </p:cNvPr>
          <p:cNvSpPr txBox="1"/>
          <p:nvPr/>
        </p:nvSpPr>
        <p:spPr>
          <a:xfrm rot="19038998">
            <a:off x="5187884" y="3818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Guess</a:t>
            </a:r>
            <a:endParaRPr lang="en-GB" sz="1400" i="1" dirty="0">
              <a:solidFill>
                <a:srgbClr val="011A95"/>
              </a:solidFill>
            </a:endParaRPr>
          </a:p>
        </p:txBody>
      </p:sp>
      <p:pic>
        <p:nvPicPr>
          <p:cNvPr id="7" name="Picture 6">
            <a:extLst>
              <a:ext uri="{FF2B5EF4-FFF2-40B4-BE49-F238E27FC236}">
                <a16:creationId xmlns:a16="http://schemas.microsoft.com/office/drawing/2014/main" id="{EBCE9824-3957-4229-93C4-B0F863080501}"/>
              </a:ext>
            </a:extLst>
          </p:cNvPr>
          <p:cNvPicPr>
            <a:picLocks noChangeAspect="1"/>
          </p:cNvPicPr>
          <p:nvPr/>
        </p:nvPicPr>
        <p:blipFill>
          <a:blip r:embed="rId3"/>
          <a:stretch>
            <a:fillRect/>
          </a:stretch>
        </p:blipFill>
        <p:spPr>
          <a:xfrm>
            <a:off x="163572" y="4188610"/>
            <a:ext cx="2838596" cy="2578233"/>
          </a:xfrm>
          <a:prstGeom prst="rect">
            <a:avLst/>
          </a:prstGeom>
        </p:spPr>
      </p:pic>
      <p:sp>
        <p:nvSpPr>
          <p:cNvPr id="39" name="TextBox 38">
            <a:extLst>
              <a:ext uri="{FF2B5EF4-FFF2-40B4-BE49-F238E27FC236}">
                <a16:creationId xmlns:a16="http://schemas.microsoft.com/office/drawing/2014/main" id="{691CC810-FA28-415E-B6FF-5C664C1D4B3A}"/>
              </a:ext>
            </a:extLst>
          </p:cNvPr>
          <p:cNvSpPr txBox="1"/>
          <p:nvPr/>
        </p:nvSpPr>
        <p:spPr>
          <a:xfrm>
            <a:off x="622464" y="4116408"/>
            <a:ext cx="2266129" cy="369332"/>
          </a:xfrm>
          <a:prstGeom prst="rect">
            <a:avLst/>
          </a:prstGeom>
          <a:noFill/>
        </p:spPr>
        <p:txBody>
          <a:bodyPr wrap="square">
            <a:spAutoFit/>
          </a:bodyPr>
          <a:lstStyle/>
          <a:p>
            <a:r>
              <a:rPr lang="en-US" altLang="zh-CN" sz="1800" dirty="0">
                <a:solidFill>
                  <a:srgbClr val="FF0000"/>
                </a:solidFill>
                <a:latin typeface="Comic Sans MS" pitchFamily="66" charset="0"/>
              </a:rPr>
              <a:t>Crystal plasticity</a:t>
            </a:r>
            <a:endParaRPr lang="en-US" dirty="0">
              <a:solidFill>
                <a:srgbClr val="FF0000"/>
              </a:solidFill>
            </a:endParaRPr>
          </a:p>
        </p:txBody>
      </p:sp>
    </p:spTree>
    <p:extLst>
      <p:ext uri="{BB962C8B-B14F-4D97-AF65-F5344CB8AC3E}">
        <p14:creationId xmlns:p14="http://schemas.microsoft.com/office/powerpoint/2010/main" val="1436483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87B126-3FF8-421F-BCBD-6EBAE2320EF8}"/>
              </a:ext>
            </a:extLst>
          </p:cNvPr>
          <p:cNvSpPr/>
          <p:nvPr/>
        </p:nvSpPr>
        <p:spPr>
          <a:xfrm>
            <a:off x="9491730" y="763060"/>
            <a:ext cx="251138" cy="2216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DD980AE3-ED71-4E88-A92A-E4822B4DD2DD}"/>
              </a:ext>
            </a:extLst>
          </p:cNvPr>
          <p:cNvSpPr txBox="1">
            <a:spLocks/>
          </p:cNvSpPr>
          <p:nvPr/>
        </p:nvSpPr>
        <p:spPr>
          <a:xfrm>
            <a:off x="1014412" y="233369"/>
            <a:ext cx="10558463" cy="4439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0000FF"/>
                </a:solidFill>
                <a:latin typeface="Comic Sans MS"/>
              </a:rPr>
              <a:t>General Framework for Mechanical Design</a:t>
            </a:r>
            <a:endParaRPr lang="en-US" dirty="0"/>
          </a:p>
        </p:txBody>
      </p:sp>
      <p:sp>
        <p:nvSpPr>
          <p:cNvPr id="2" name="Rectangle: Rounded Corners 1">
            <a:extLst>
              <a:ext uri="{FF2B5EF4-FFF2-40B4-BE49-F238E27FC236}">
                <a16:creationId xmlns:a16="http://schemas.microsoft.com/office/drawing/2014/main" id="{BACF8335-2DAB-4BDA-A5DF-148C4BD786E9}"/>
              </a:ext>
            </a:extLst>
          </p:cNvPr>
          <p:cNvSpPr/>
          <p:nvPr/>
        </p:nvSpPr>
        <p:spPr>
          <a:xfrm>
            <a:off x="9085471" y="2890520"/>
            <a:ext cx="2133600" cy="10769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1B98A5-5703-430F-8FE8-AAB2DF50107B}"/>
              </a:ext>
            </a:extLst>
          </p:cNvPr>
          <p:cNvSpPr txBox="1"/>
          <p:nvPr/>
        </p:nvSpPr>
        <p:spPr>
          <a:xfrm>
            <a:off x="9297137" y="3032667"/>
            <a:ext cx="1710267" cy="646331"/>
          </a:xfrm>
          <a:prstGeom prst="rect">
            <a:avLst/>
          </a:prstGeom>
          <a:noFill/>
        </p:spPr>
        <p:txBody>
          <a:bodyPr wrap="square">
            <a:spAutoFit/>
          </a:bodyPr>
          <a:lstStyle/>
          <a:p>
            <a:pPr algn="ctr"/>
            <a:r>
              <a:rPr lang="en-US" altLang="zh-CN" sz="1800" dirty="0">
                <a:latin typeface="Comic Sans MS" pitchFamily="66" charset="0"/>
              </a:rPr>
              <a:t>1</a:t>
            </a:r>
          </a:p>
          <a:p>
            <a:pPr algn="ctr"/>
            <a:r>
              <a:rPr lang="en-US" altLang="zh-CN" sz="1800" dirty="0">
                <a:latin typeface="Comic Sans MS" pitchFamily="66" charset="0"/>
              </a:rPr>
              <a:t>Application</a:t>
            </a:r>
            <a:endParaRPr lang="en-GB" dirty="0"/>
          </a:p>
        </p:txBody>
      </p:sp>
      <p:sp>
        <p:nvSpPr>
          <p:cNvPr id="4" name="Hexagon 3">
            <a:extLst>
              <a:ext uri="{FF2B5EF4-FFF2-40B4-BE49-F238E27FC236}">
                <a16:creationId xmlns:a16="http://schemas.microsoft.com/office/drawing/2014/main" id="{6D6D1585-D4F0-4F16-A7C1-4EC1550D0F38}"/>
              </a:ext>
            </a:extLst>
          </p:cNvPr>
          <p:cNvSpPr/>
          <p:nvPr/>
        </p:nvSpPr>
        <p:spPr>
          <a:xfrm>
            <a:off x="6410104" y="488182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683629C-EA99-44A5-894D-792412B9FD2F}"/>
              </a:ext>
            </a:extLst>
          </p:cNvPr>
          <p:cNvSpPr txBox="1"/>
          <p:nvPr/>
        </p:nvSpPr>
        <p:spPr>
          <a:xfrm>
            <a:off x="6305740" y="4999997"/>
            <a:ext cx="1710267" cy="923330"/>
          </a:xfrm>
          <a:prstGeom prst="rect">
            <a:avLst/>
          </a:prstGeom>
          <a:noFill/>
        </p:spPr>
        <p:txBody>
          <a:bodyPr wrap="square">
            <a:spAutoFit/>
          </a:bodyPr>
          <a:lstStyle/>
          <a:p>
            <a:pPr algn="ctr"/>
            <a:r>
              <a:rPr lang="en-US" altLang="zh-CN" sz="1800" dirty="0">
                <a:latin typeface="Comic Sans MS" pitchFamily="66" charset="0"/>
              </a:rPr>
              <a:t>2</a:t>
            </a:r>
          </a:p>
          <a:p>
            <a:pPr algn="ctr"/>
            <a:r>
              <a:rPr lang="en-US" altLang="zh-CN" sz="1800" dirty="0">
                <a:latin typeface="Comic Sans MS" pitchFamily="66" charset="0"/>
              </a:rPr>
              <a:t>Material system</a:t>
            </a:r>
            <a:endParaRPr lang="en-GB" dirty="0"/>
          </a:p>
        </p:txBody>
      </p:sp>
      <p:sp>
        <p:nvSpPr>
          <p:cNvPr id="5" name="Oval 4">
            <a:extLst>
              <a:ext uri="{FF2B5EF4-FFF2-40B4-BE49-F238E27FC236}">
                <a16:creationId xmlns:a16="http://schemas.microsoft.com/office/drawing/2014/main" id="{733DE22D-B452-438C-9B36-19F855DFA480}"/>
              </a:ext>
            </a:extLst>
          </p:cNvPr>
          <p:cNvSpPr/>
          <p:nvPr/>
        </p:nvSpPr>
        <p:spPr>
          <a:xfrm>
            <a:off x="6410104" y="276388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0" name="TextBox 19">
            <a:extLst>
              <a:ext uri="{FF2B5EF4-FFF2-40B4-BE49-F238E27FC236}">
                <a16:creationId xmlns:a16="http://schemas.microsoft.com/office/drawing/2014/main" id="{A0425628-3A1A-4761-9879-10C7187C74C7}"/>
              </a:ext>
            </a:extLst>
          </p:cNvPr>
          <p:cNvSpPr txBox="1"/>
          <p:nvPr/>
        </p:nvSpPr>
        <p:spPr>
          <a:xfrm>
            <a:off x="6305740" y="3012029"/>
            <a:ext cx="1710267" cy="923330"/>
          </a:xfrm>
          <a:prstGeom prst="rect">
            <a:avLst/>
          </a:prstGeom>
          <a:noFill/>
        </p:spPr>
        <p:txBody>
          <a:bodyPr wrap="square">
            <a:spAutoFit/>
          </a:bodyPr>
          <a:lstStyle/>
          <a:p>
            <a:pPr algn="ctr"/>
            <a:r>
              <a:rPr lang="en-US" altLang="zh-CN" sz="1800" dirty="0">
                <a:latin typeface="Comic Sans MS" pitchFamily="66" charset="0"/>
              </a:rPr>
              <a:t>4</a:t>
            </a:r>
          </a:p>
          <a:p>
            <a:pPr algn="ctr"/>
            <a:r>
              <a:rPr lang="en-US" altLang="zh-CN" sz="1800" dirty="0">
                <a:latin typeface="Comic Sans MS" pitchFamily="66" charset="0"/>
              </a:rPr>
              <a:t>Constitutive</a:t>
            </a:r>
            <a:endParaRPr lang="en-US" altLang="zh-CN" dirty="0">
              <a:latin typeface="Comic Sans MS" pitchFamily="66" charset="0"/>
            </a:endParaRPr>
          </a:p>
          <a:p>
            <a:pPr algn="ctr"/>
            <a:r>
              <a:rPr lang="en-US" dirty="0">
                <a:latin typeface="Comic Sans MS" pitchFamily="66" charset="0"/>
              </a:rPr>
              <a:t>Model</a:t>
            </a:r>
            <a:endParaRPr lang="en-GB" dirty="0"/>
          </a:p>
        </p:txBody>
      </p:sp>
      <p:sp>
        <p:nvSpPr>
          <p:cNvPr id="23" name="Oval 22">
            <a:extLst>
              <a:ext uri="{FF2B5EF4-FFF2-40B4-BE49-F238E27FC236}">
                <a16:creationId xmlns:a16="http://schemas.microsoft.com/office/drawing/2014/main" id="{6658EF6C-B029-47C9-8837-3D8437220993}"/>
              </a:ext>
            </a:extLst>
          </p:cNvPr>
          <p:cNvSpPr/>
          <p:nvPr/>
        </p:nvSpPr>
        <p:spPr>
          <a:xfrm>
            <a:off x="6410104" y="894092"/>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4" name="TextBox 23">
            <a:extLst>
              <a:ext uri="{FF2B5EF4-FFF2-40B4-BE49-F238E27FC236}">
                <a16:creationId xmlns:a16="http://schemas.microsoft.com/office/drawing/2014/main" id="{283D08BC-094B-4BBA-BB04-D0184FC53DA5}"/>
              </a:ext>
            </a:extLst>
          </p:cNvPr>
          <p:cNvSpPr txBox="1"/>
          <p:nvPr/>
        </p:nvSpPr>
        <p:spPr>
          <a:xfrm>
            <a:off x="6305740" y="1142235"/>
            <a:ext cx="1710267" cy="923330"/>
          </a:xfrm>
          <a:prstGeom prst="rect">
            <a:avLst/>
          </a:prstGeom>
          <a:noFill/>
        </p:spPr>
        <p:txBody>
          <a:bodyPr wrap="square">
            <a:spAutoFit/>
          </a:bodyPr>
          <a:lstStyle/>
          <a:p>
            <a:pPr algn="ctr"/>
            <a:r>
              <a:rPr lang="en-US" altLang="zh-CN" dirty="0">
                <a:latin typeface="Comic Sans MS" pitchFamily="66" charset="0"/>
              </a:rPr>
              <a:t>3</a:t>
            </a:r>
            <a:endParaRPr lang="en-US" altLang="zh-CN" sz="1800" dirty="0">
              <a:latin typeface="Comic Sans MS" pitchFamily="66" charset="0"/>
            </a:endParaRPr>
          </a:p>
          <a:p>
            <a:pPr algn="ctr"/>
            <a:r>
              <a:rPr lang="en-US" altLang="zh-CN" sz="1800" dirty="0">
                <a:latin typeface="Comic Sans MS" pitchFamily="66" charset="0"/>
              </a:rPr>
              <a:t>Structural</a:t>
            </a:r>
          </a:p>
          <a:p>
            <a:pPr algn="ctr"/>
            <a:r>
              <a:rPr lang="en-US" dirty="0">
                <a:latin typeface="Comic Sans MS" pitchFamily="66" charset="0"/>
              </a:rPr>
              <a:t>Design</a:t>
            </a:r>
            <a:endParaRPr lang="en-GB" dirty="0"/>
          </a:p>
        </p:txBody>
      </p:sp>
      <p:cxnSp>
        <p:nvCxnSpPr>
          <p:cNvPr id="31" name="Connector: Curved 30">
            <a:extLst>
              <a:ext uri="{FF2B5EF4-FFF2-40B4-BE49-F238E27FC236}">
                <a16:creationId xmlns:a16="http://schemas.microsoft.com/office/drawing/2014/main" id="{C5D1F6FF-7775-4B3E-82F3-AEAF30F9C890}"/>
              </a:ext>
            </a:extLst>
          </p:cNvPr>
          <p:cNvCxnSpPr>
            <a:cxnSpLocks/>
          </p:cNvCxnSpPr>
          <p:nvPr/>
        </p:nvCxnSpPr>
        <p:spPr>
          <a:xfrm>
            <a:off x="7956123" y="1644862"/>
            <a:ext cx="1069464" cy="18251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E5F0E59-DE26-4557-AA0D-BE446718AEA3}"/>
              </a:ext>
            </a:extLst>
          </p:cNvPr>
          <p:cNvCxnSpPr>
            <a:cxnSpLocks/>
            <a:endCxn id="5" idx="4"/>
          </p:cNvCxnSpPr>
          <p:nvPr/>
        </p:nvCxnSpPr>
        <p:spPr>
          <a:xfrm rot="5400000" flipH="1" flipV="1">
            <a:off x="6852676" y="4573624"/>
            <a:ext cx="616396" cy="2"/>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C4C421E-FBA8-450A-AFAA-895E152CF945}"/>
              </a:ext>
            </a:extLst>
          </p:cNvPr>
          <p:cNvCxnSpPr>
            <a:cxnSpLocks/>
          </p:cNvCxnSpPr>
          <p:nvPr/>
        </p:nvCxnSpPr>
        <p:spPr>
          <a:xfrm>
            <a:off x="7948420" y="3615946"/>
            <a:ext cx="1077167" cy="12700"/>
          </a:xfrm>
          <a:prstGeom prst="curvedConnector3">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1" name="Hexagon 20">
            <a:extLst>
              <a:ext uri="{FF2B5EF4-FFF2-40B4-BE49-F238E27FC236}">
                <a16:creationId xmlns:a16="http://schemas.microsoft.com/office/drawing/2014/main" id="{61DBB2B2-48E3-412B-A1C3-FAC170B86702}"/>
              </a:ext>
            </a:extLst>
          </p:cNvPr>
          <p:cNvSpPr/>
          <p:nvPr/>
        </p:nvSpPr>
        <p:spPr>
          <a:xfrm>
            <a:off x="4280358" y="1526099"/>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F42671DC-86C5-4698-8873-889E3FDAE202}"/>
              </a:ext>
            </a:extLst>
          </p:cNvPr>
          <p:cNvSpPr txBox="1"/>
          <p:nvPr/>
        </p:nvSpPr>
        <p:spPr>
          <a:xfrm>
            <a:off x="4175994" y="1988649"/>
            <a:ext cx="1710267" cy="369332"/>
          </a:xfrm>
          <a:prstGeom prst="rect">
            <a:avLst/>
          </a:prstGeom>
          <a:noFill/>
        </p:spPr>
        <p:txBody>
          <a:bodyPr wrap="square">
            <a:spAutoFit/>
          </a:bodyPr>
          <a:lstStyle/>
          <a:p>
            <a:pPr algn="ctr"/>
            <a:r>
              <a:rPr lang="en-US" dirty="0">
                <a:latin typeface="Comic Sans MS" pitchFamily="66" charset="0"/>
              </a:rPr>
              <a:t>Experiments</a:t>
            </a:r>
            <a:endParaRPr lang="en-GB" dirty="0"/>
          </a:p>
        </p:txBody>
      </p:sp>
      <p:cxnSp>
        <p:nvCxnSpPr>
          <p:cNvPr id="9" name="Straight Arrow Connector 8">
            <a:extLst>
              <a:ext uri="{FF2B5EF4-FFF2-40B4-BE49-F238E27FC236}">
                <a16:creationId xmlns:a16="http://schemas.microsoft.com/office/drawing/2014/main" id="{6BB0E571-A70C-44ED-8D3C-670C714817DC}"/>
              </a:ext>
            </a:extLst>
          </p:cNvPr>
          <p:cNvCxnSpPr/>
          <p:nvPr/>
        </p:nvCxnSpPr>
        <p:spPr>
          <a:xfrm>
            <a:off x="5692753" y="2547641"/>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E650FE18-43D0-4ACA-92FF-56AAD39C3C08}"/>
              </a:ext>
            </a:extLst>
          </p:cNvPr>
          <p:cNvSpPr/>
          <p:nvPr/>
        </p:nvSpPr>
        <p:spPr>
          <a:xfrm>
            <a:off x="4280358" y="3694826"/>
            <a:ext cx="1501541" cy="150154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noFill/>
            </a:endParaRPr>
          </a:p>
        </p:txBody>
      </p:sp>
      <p:sp>
        <p:nvSpPr>
          <p:cNvPr id="28" name="TextBox 27">
            <a:extLst>
              <a:ext uri="{FF2B5EF4-FFF2-40B4-BE49-F238E27FC236}">
                <a16:creationId xmlns:a16="http://schemas.microsoft.com/office/drawing/2014/main" id="{BB494772-90BC-49DF-B799-39A4AE1AB738}"/>
              </a:ext>
            </a:extLst>
          </p:cNvPr>
          <p:cNvSpPr txBox="1"/>
          <p:nvPr/>
        </p:nvSpPr>
        <p:spPr>
          <a:xfrm>
            <a:off x="4175994" y="3763419"/>
            <a:ext cx="1710267" cy="1200329"/>
          </a:xfrm>
          <a:prstGeom prst="rect">
            <a:avLst/>
          </a:prstGeom>
          <a:noFill/>
        </p:spPr>
        <p:txBody>
          <a:bodyPr wrap="square">
            <a:spAutoFit/>
          </a:bodyPr>
          <a:lstStyle/>
          <a:p>
            <a:pPr algn="ctr"/>
            <a:r>
              <a:rPr lang="en-US" altLang="zh-CN" sz="1800" dirty="0">
                <a:solidFill>
                  <a:srgbClr val="FF0000"/>
                </a:solidFill>
                <a:latin typeface="Comic Sans MS" pitchFamily="66" charset="0"/>
              </a:rPr>
              <a:t>5</a:t>
            </a:r>
          </a:p>
          <a:p>
            <a:pPr algn="ctr"/>
            <a:r>
              <a:rPr lang="en-US" altLang="zh-CN" sz="1800" dirty="0">
                <a:solidFill>
                  <a:srgbClr val="FF0000"/>
                </a:solidFill>
                <a:latin typeface="Comic Sans MS" pitchFamily="66" charset="0"/>
              </a:rPr>
              <a:t>Lower </a:t>
            </a:r>
          </a:p>
          <a:p>
            <a:pPr algn="ctr"/>
            <a:r>
              <a:rPr lang="en-US" dirty="0">
                <a:solidFill>
                  <a:srgbClr val="FF0000"/>
                </a:solidFill>
                <a:latin typeface="Comic Sans MS" pitchFamily="66" charset="0"/>
              </a:rPr>
              <a:t>scale</a:t>
            </a:r>
          </a:p>
          <a:p>
            <a:pPr algn="ctr"/>
            <a:r>
              <a:rPr lang="en-US" dirty="0">
                <a:solidFill>
                  <a:srgbClr val="FF0000"/>
                </a:solidFill>
                <a:latin typeface="Comic Sans MS" pitchFamily="66" charset="0"/>
              </a:rPr>
              <a:t>model</a:t>
            </a:r>
            <a:endParaRPr lang="en-GB" dirty="0">
              <a:solidFill>
                <a:srgbClr val="FF0000"/>
              </a:solidFill>
            </a:endParaRPr>
          </a:p>
        </p:txBody>
      </p:sp>
      <p:cxnSp>
        <p:nvCxnSpPr>
          <p:cNvPr id="29" name="Straight Arrow Connector 28">
            <a:extLst>
              <a:ext uri="{FF2B5EF4-FFF2-40B4-BE49-F238E27FC236}">
                <a16:creationId xmlns:a16="http://schemas.microsoft.com/office/drawing/2014/main" id="{5667BF51-6BFA-4367-98A9-342F74EBB0CC}"/>
              </a:ext>
            </a:extLst>
          </p:cNvPr>
          <p:cNvCxnSpPr>
            <a:cxnSpLocks/>
          </p:cNvCxnSpPr>
          <p:nvPr/>
        </p:nvCxnSpPr>
        <p:spPr>
          <a:xfrm flipV="1">
            <a:off x="5826226" y="3864239"/>
            <a:ext cx="619225" cy="523422"/>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A222A114-57F9-4383-B2CC-97EECB4A9C4F}"/>
              </a:ext>
            </a:extLst>
          </p:cNvPr>
          <p:cNvSpPr txBox="1"/>
          <p:nvPr/>
        </p:nvSpPr>
        <p:spPr>
          <a:xfrm>
            <a:off x="8442003" y="2053825"/>
            <a:ext cx="1710267" cy="523220"/>
          </a:xfrm>
          <a:prstGeom prst="rect">
            <a:avLst/>
          </a:prstGeom>
          <a:noFill/>
        </p:spPr>
        <p:txBody>
          <a:bodyPr wrap="square">
            <a:spAutoFit/>
          </a:bodyPr>
          <a:lstStyle/>
          <a:p>
            <a:pPr algn="ctr"/>
            <a:r>
              <a:rPr lang="en-US" altLang="zh-CN" sz="1400" i="1" dirty="0">
                <a:solidFill>
                  <a:srgbClr val="011A95"/>
                </a:solidFill>
                <a:latin typeface="Comic Sans MS" pitchFamily="66" charset="0"/>
              </a:rPr>
              <a:t>Simulate, design,</a:t>
            </a:r>
          </a:p>
          <a:p>
            <a:pPr algn="ctr"/>
            <a:r>
              <a:rPr lang="en-US" sz="1400" i="1" dirty="0">
                <a:solidFill>
                  <a:srgbClr val="011A95"/>
                </a:solidFill>
                <a:latin typeface="Comic Sans MS" pitchFamily="66" charset="0"/>
              </a:rPr>
              <a:t>Optimize</a:t>
            </a:r>
            <a:endParaRPr lang="en-GB" sz="1400" i="1" dirty="0">
              <a:solidFill>
                <a:srgbClr val="011A95"/>
              </a:solidFill>
            </a:endParaRPr>
          </a:p>
        </p:txBody>
      </p:sp>
      <p:sp>
        <p:nvSpPr>
          <p:cNvPr id="34" name="TextBox 33">
            <a:extLst>
              <a:ext uri="{FF2B5EF4-FFF2-40B4-BE49-F238E27FC236}">
                <a16:creationId xmlns:a16="http://schemas.microsoft.com/office/drawing/2014/main" id="{9906FE51-EBDF-474F-AEC1-C4F18F46AEF1}"/>
              </a:ext>
            </a:extLst>
          </p:cNvPr>
          <p:cNvSpPr txBox="1"/>
          <p:nvPr/>
        </p:nvSpPr>
        <p:spPr>
          <a:xfrm rot="2123308">
            <a:off x="5380196" y="2481865"/>
            <a:ext cx="1710267" cy="307777"/>
          </a:xfrm>
          <a:prstGeom prst="rect">
            <a:avLst/>
          </a:prstGeom>
          <a:noFill/>
        </p:spPr>
        <p:txBody>
          <a:bodyPr wrap="square">
            <a:spAutoFit/>
          </a:bodyPr>
          <a:lstStyle/>
          <a:p>
            <a:pPr algn="ctr"/>
            <a:r>
              <a:rPr lang="en-US" sz="1400" i="1" dirty="0">
                <a:solidFill>
                  <a:srgbClr val="011A95"/>
                </a:solidFill>
                <a:latin typeface="Comic Sans MS" pitchFamily="66" charset="0"/>
              </a:rPr>
              <a:t>Parameters</a:t>
            </a:r>
            <a:endParaRPr lang="en-GB" sz="1400" i="1" dirty="0">
              <a:solidFill>
                <a:srgbClr val="011A95"/>
              </a:solidFill>
            </a:endParaRPr>
          </a:p>
        </p:txBody>
      </p:sp>
      <p:sp>
        <p:nvSpPr>
          <p:cNvPr id="35" name="TextBox 34">
            <a:extLst>
              <a:ext uri="{FF2B5EF4-FFF2-40B4-BE49-F238E27FC236}">
                <a16:creationId xmlns:a16="http://schemas.microsoft.com/office/drawing/2014/main" id="{355A2AE6-7A55-4064-A2DF-FB8BFDBFCC86}"/>
              </a:ext>
            </a:extLst>
          </p:cNvPr>
          <p:cNvSpPr txBox="1"/>
          <p:nvPr/>
        </p:nvSpPr>
        <p:spPr>
          <a:xfrm rot="2258148">
            <a:off x="5062469" y="2866485"/>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Assumption</a:t>
            </a:r>
            <a:endParaRPr lang="en-GB" sz="1400" i="1" dirty="0">
              <a:solidFill>
                <a:srgbClr val="011A95"/>
              </a:solidFill>
            </a:endParaRPr>
          </a:p>
        </p:txBody>
      </p:sp>
      <p:sp>
        <p:nvSpPr>
          <p:cNvPr id="36" name="TextBox 35">
            <a:extLst>
              <a:ext uri="{FF2B5EF4-FFF2-40B4-BE49-F238E27FC236}">
                <a16:creationId xmlns:a16="http://schemas.microsoft.com/office/drawing/2014/main" id="{4620ABEA-26C0-46FF-B2DB-D20C3638EDFF}"/>
              </a:ext>
            </a:extLst>
          </p:cNvPr>
          <p:cNvSpPr txBox="1"/>
          <p:nvPr/>
        </p:nvSpPr>
        <p:spPr>
          <a:xfrm rot="19038998">
            <a:off x="5336959" y="4239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Asymptotic</a:t>
            </a:r>
            <a:endParaRPr lang="en-GB" sz="1400" i="1" dirty="0">
              <a:solidFill>
                <a:srgbClr val="011A95"/>
              </a:solidFill>
            </a:endParaRPr>
          </a:p>
        </p:txBody>
      </p:sp>
      <p:sp>
        <p:nvSpPr>
          <p:cNvPr id="37" name="TextBox 36">
            <a:extLst>
              <a:ext uri="{FF2B5EF4-FFF2-40B4-BE49-F238E27FC236}">
                <a16:creationId xmlns:a16="http://schemas.microsoft.com/office/drawing/2014/main" id="{BEA85CE3-869E-46FA-8CFB-C949B00C024F}"/>
              </a:ext>
            </a:extLst>
          </p:cNvPr>
          <p:cNvSpPr txBox="1"/>
          <p:nvPr/>
        </p:nvSpPr>
        <p:spPr>
          <a:xfrm rot="19038998">
            <a:off x="5187884" y="3818363"/>
            <a:ext cx="1710267" cy="307777"/>
          </a:xfrm>
          <a:prstGeom prst="rect">
            <a:avLst/>
          </a:prstGeom>
          <a:noFill/>
        </p:spPr>
        <p:txBody>
          <a:bodyPr wrap="square">
            <a:spAutoFit/>
          </a:bodyPr>
          <a:lstStyle/>
          <a:p>
            <a:pPr algn="ctr"/>
            <a:r>
              <a:rPr lang="en-US" altLang="zh-CN" sz="1400" i="1" dirty="0">
                <a:solidFill>
                  <a:srgbClr val="011A95"/>
                </a:solidFill>
                <a:latin typeface="Comic Sans MS" pitchFamily="66" charset="0"/>
              </a:rPr>
              <a:t>Guess</a:t>
            </a:r>
            <a:endParaRPr lang="en-GB" sz="1400" i="1" dirty="0">
              <a:solidFill>
                <a:srgbClr val="011A95"/>
              </a:solidFill>
            </a:endParaRPr>
          </a:p>
        </p:txBody>
      </p:sp>
      <p:pic>
        <p:nvPicPr>
          <p:cNvPr id="7" name="Picture 6">
            <a:extLst>
              <a:ext uri="{FF2B5EF4-FFF2-40B4-BE49-F238E27FC236}">
                <a16:creationId xmlns:a16="http://schemas.microsoft.com/office/drawing/2014/main" id="{EBCE9824-3957-4229-93C4-B0F863080501}"/>
              </a:ext>
            </a:extLst>
          </p:cNvPr>
          <p:cNvPicPr>
            <a:picLocks noChangeAspect="1"/>
          </p:cNvPicPr>
          <p:nvPr/>
        </p:nvPicPr>
        <p:blipFill>
          <a:blip r:embed="rId3"/>
          <a:stretch>
            <a:fillRect/>
          </a:stretch>
        </p:blipFill>
        <p:spPr>
          <a:xfrm>
            <a:off x="99332" y="4188610"/>
            <a:ext cx="2838596" cy="2578233"/>
          </a:xfrm>
          <a:prstGeom prst="rect">
            <a:avLst/>
          </a:prstGeom>
        </p:spPr>
      </p:pic>
      <p:sp>
        <p:nvSpPr>
          <p:cNvPr id="39" name="TextBox 38">
            <a:extLst>
              <a:ext uri="{FF2B5EF4-FFF2-40B4-BE49-F238E27FC236}">
                <a16:creationId xmlns:a16="http://schemas.microsoft.com/office/drawing/2014/main" id="{691CC810-FA28-415E-B6FF-5C664C1D4B3A}"/>
              </a:ext>
            </a:extLst>
          </p:cNvPr>
          <p:cNvSpPr txBox="1"/>
          <p:nvPr/>
        </p:nvSpPr>
        <p:spPr>
          <a:xfrm>
            <a:off x="558224" y="4116408"/>
            <a:ext cx="2266129" cy="369332"/>
          </a:xfrm>
          <a:prstGeom prst="rect">
            <a:avLst/>
          </a:prstGeom>
          <a:noFill/>
        </p:spPr>
        <p:txBody>
          <a:bodyPr wrap="square">
            <a:spAutoFit/>
          </a:bodyPr>
          <a:lstStyle/>
          <a:p>
            <a:r>
              <a:rPr lang="en-US" altLang="zh-CN" sz="1800" dirty="0">
                <a:solidFill>
                  <a:srgbClr val="FF0000"/>
                </a:solidFill>
                <a:latin typeface="Comic Sans MS" pitchFamily="66" charset="0"/>
              </a:rPr>
              <a:t>Crystal plasticity</a:t>
            </a:r>
            <a:endParaRPr lang="en-US" dirty="0">
              <a:solidFill>
                <a:srgbClr val="FF0000"/>
              </a:solidFill>
            </a:endParaRPr>
          </a:p>
        </p:txBody>
      </p:sp>
      <p:sp>
        <p:nvSpPr>
          <p:cNvPr id="40" name="Hexagon 39">
            <a:extLst>
              <a:ext uri="{FF2B5EF4-FFF2-40B4-BE49-F238E27FC236}">
                <a16:creationId xmlns:a16="http://schemas.microsoft.com/office/drawing/2014/main" id="{D92938CE-C587-45DA-87BA-25ADE23D6A7E}"/>
              </a:ext>
            </a:extLst>
          </p:cNvPr>
          <p:cNvSpPr/>
          <p:nvPr/>
        </p:nvSpPr>
        <p:spPr>
          <a:xfrm>
            <a:off x="2262110" y="2395633"/>
            <a:ext cx="1501541" cy="1294432"/>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sp>
        <p:nvSpPr>
          <p:cNvPr id="41" name="TextBox 40">
            <a:extLst>
              <a:ext uri="{FF2B5EF4-FFF2-40B4-BE49-F238E27FC236}">
                <a16:creationId xmlns:a16="http://schemas.microsoft.com/office/drawing/2014/main" id="{93F1A2B8-3705-41C4-A780-B4BB50B999AA}"/>
              </a:ext>
            </a:extLst>
          </p:cNvPr>
          <p:cNvSpPr txBox="1"/>
          <p:nvPr/>
        </p:nvSpPr>
        <p:spPr>
          <a:xfrm>
            <a:off x="2157746" y="2854406"/>
            <a:ext cx="1710267" cy="369332"/>
          </a:xfrm>
          <a:prstGeom prst="rect">
            <a:avLst/>
          </a:prstGeom>
          <a:noFill/>
        </p:spPr>
        <p:txBody>
          <a:bodyPr wrap="square">
            <a:spAutoFit/>
          </a:bodyPr>
          <a:lstStyle/>
          <a:p>
            <a:pPr algn="ctr"/>
            <a:r>
              <a:rPr lang="en-US" dirty="0">
                <a:solidFill>
                  <a:srgbClr val="FF0000"/>
                </a:solidFill>
                <a:latin typeface="Comic Sans MS" pitchFamily="66" charset="0"/>
              </a:rPr>
              <a:t>Experiments</a:t>
            </a:r>
            <a:endParaRPr lang="en-GB" dirty="0">
              <a:solidFill>
                <a:srgbClr val="FF0000"/>
              </a:solidFill>
            </a:endParaRPr>
          </a:p>
        </p:txBody>
      </p:sp>
      <p:cxnSp>
        <p:nvCxnSpPr>
          <p:cNvPr id="42" name="Straight Arrow Connector 41">
            <a:extLst>
              <a:ext uri="{FF2B5EF4-FFF2-40B4-BE49-F238E27FC236}">
                <a16:creationId xmlns:a16="http://schemas.microsoft.com/office/drawing/2014/main" id="{F18FA789-50AD-443E-9E55-782E07430806}"/>
              </a:ext>
            </a:extLst>
          </p:cNvPr>
          <p:cNvCxnSpPr/>
          <p:nvPr/>
        </p:nvCxnSpPr>
        <p:spPr>
          <a:xfrm>
            <a:off x="3689495" y="3299459"/>
            <a:ext cx="802640" cy="582028"/>
          </a:xfrm>
          <a:prstGeom prst="straightConnector1">
            <a:avLst/>
          </a:prstGeom>
          <a:ln w="190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D0E69031-C25D-4A70-9150-87A4D8DD962A}"/>
              </a:ext>
            </a:extLst>
          </p:cNvPr>
          <p:cNvPicPr>
            <a:picLocks noChangeAspect="1"/>
          </p:cNvPicPr>
          <p:nvPr/>
        </p:nvPicPr>
        <p:blipFill>
          <a:blip r:embed="rId4"/>
          <a:stretch>
            <a:fillRect/>
          </a:stretch>
        </p:blipFill>
        <p:spPr>
          <a:xfrm>
            <a:off x="534255" y="235461"/>
            <a:ext cx="1968750" cy="1968750"/>
          </a:xfrm>
          <a:prstGeom prst="rect">
            <a:avLst/>
          </a:prstGeom>
        </p:spPr>
      </p:pic>
    </p:spTree>
    <p:extLst>
      <p:ext uri="{BB962C8B-B14F-4D97-AF65-F5344CB8AC3E}">
        <p14:creationId xmlns:p14="http://schemas.microsoft.com/office/powerpoint/2010/main" val="10965103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3585</Words>
  <Application>Microsoft Office PowerPoint</Application>
  <PresentationFormat>宽屏</PresentationFormat>
  <Paragraphs>539</Paragraphs>
  <Slides>33</Slides>
  <Notes>27</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33</vt:i4>
      </vt:variant>
    </vt:vector>
  </HeadingPairs>
  <TitlesOfParts>
    <vt:vector size="40" baseType="lpstr">
      <vt:lpstr>Arial</vt:lpstr>
      <vt:lpstr>Calibri</vt:lpstr>
      <vt:lpstr>Calibri Light</vt:lpstr>
      <vt:lpstr>Cambria Math</vt:lpstr>
      <vt:lpstr>Comic Sans MS</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Burigede Liu</dc:creator>
  <cp:lastModifiedBy>Burigede Liu</cp:lastModifiedBy>
  <cp:revision>351</cp:revision>
  <dcterms:created xsi:type="dcterms:W3CDTF">2021-02-24T17:40:15Z</dcterms:created>
  <dcterms:modified xsi:type="dcterms:W3CDTF">2024-09-15T20:48:33Z</dcterms:modified>
</cp:coreProperties>
</file>